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0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core.xml" Type="http://schemas.openxmlformats.org/package/2006/relationships/metadata/core-properties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  <p:sldMasterId id="2147483660" r:id="rId8"/>
  </p:sldMasterIdLst>
  <p:notesMasterIdLst>
    <p:notesMasterId r:id="rId6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</p:sldIdLst>
  <p:sldSz cx="12192000" cy="6858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<Relationships xmlns="http://schemas.openxmlformats.org/package/2006/relationships"><Relationship Id="rId1" Target="theme/theme1.xml" Type="http://schemas.openxmlformats.org/officeDocument/2006/relationships/theme"/><Relationship Id="rId10" Target="slides/slide2.xml" Type="http://schemas.openxmlformats.org/officeDocument/2006/relationships/slide"/><Relationship Id="rId11" Target="slides/slide3.xml" Type="http://schemas.openxmlformats.org/officeDocument/2006/relationships/slide"/><Relationship Id="rId12" Target="slides/slide4.xml" Type="http://schemas.openxmlformats.org/officeDocument/2006/relationships/slide"/><Relationship Id="rId13" Target="slides/slide5.xml" Type="http://schemas.openxmlformats.org/officeDocument/2006/relationships/slide"/><Relationship Id="rId14" Target="slides/slide6.xml" Type="http://schemas.openxmlformats.org/officeDocument/2006/relationships/slide"/><Relationship Id="rId15" Target="slides/slide7.xml" Type="http://schemas.openxmlformats.org/officeDocument/2006/relationships/slide"/><Relationship Id="rId16" Target="slides/slide8.xml" Type="http://schemas.openxmlformats.org/officeDocument/2006/relationships/slide"/><Relationship Id="rId17" Target="slides/slide9.xml" Type="http://schemas.openxmlformats.org/officeDocument/2006/relationships/slide"/><Relationship Id="rId18" Target="slides/slide10.xml" Type="http://schemas.openxmlformats.org/officeDocument/2006/relationships/slide"/><Relationship Id="rId19" Target="slides/slide11.xml" Type="http://schemas.openxmlformats.org/officeDocument/2006/relationships/slide"/><Relationship Id="rId2" Target="viewProps.xml" Type="http://schemas.openxmlformats.org/officeDocument/2006/relationships/viewProps"/><Relationship Id="rId20" Target="slides/slide12.xml" Type="http://schemas.openxmlformats.org/officeDocument/2006/relationships/slide"/><Relationship Id="rId21" Target="slides/slide13.xml" Type="http://schemas.openxmlformats.org/officeDocument/2006/relationships/slide"/><Relationship Id="rId22" Target="slides/slide14.xml" Type="http://schemas.openxmlformats.org/officeDocument/2006/relationships/slide"/><Relationship Id="rId23" Target="slides/slide15.xml" Type="http://schemas.openxmlformats.org/officeDocument/2006/relationships/slide"/><Relationship Id="rId24" Target="slides/slide16.xml" Type="http://schemas.openxmlformats.org/officeDocument/2006/relationships/slide"/><Relationship Id="rId25" Target="slides/slide17.xml" Type="http://schemas.openxmlformats.org/officeDocument/2006/relationships/slide"/><Relationship Id="rId26" Target="slides/slide18.xml" Type="http://schemas.openxmlformats.org/officeDocument/2006/relationships/slide"/><Relationship Id="rId27" Target="slides/slide19.xml" Type="http://schemas.openxmlformats.org/officeDocument/2006/relationships/slide"/><Relationship Id="rId28" Target="slides/slide20.xml" Type="http://schemas.openxmlformats.org/officeDocument/2006/relationships/slide"/><Relationship Id="rId29" Target="notesSlides/notesSlide1.xml" Type="http://schemas.openxmlformats.org/officeDocument/2006/relationships/notesSlide"/><Relationship Id="rId3" Target="presProps.xml" Type="http://schemas.openxmlformats.org/officeDocument/2006/relationships/presProps"/><Relationship Id="rId30" Target="notesSlides/notesSlide2.xml" Type="http://schemas.openxmlformats.org/officeDocument/2006/relationships/notesSlide"/><Relationship Id="rId31" Target="notesSlides/notesSlide3.xml" Type="http://schemas.openxmlformats.org/officeDocument/2006/relationships/notesSlide"/><Relationship Id="rId32" Target="notesSlides/notesSlide4.xml" Type="http://schemas.openxmlformats.org/officeDocument/2006/relationships/notesSlide"/><Relationship Id="rId33" Target="notesSlides/notesSlide5.xml" Type="http://schemas.openxmlformats.org/officeDocument/2006/relationships/notesSlide"/><Relationship Id="rId34" Target="notesSlides/notesSlide6.xml" Type="http://schemas.openxmlformats.org/officeDocument/2006/relationships/notesSlide"/><Relationship Id="rId35" Target="notesSlides/notesSlide7.xml" Type="http://schemas.openxmlformats.org/officeDocument/2006/relationships/notesSlide"/><Relationship Id="rId36" Target="notesSlides/notesSlide8.xml" Type="http://schemas.openxmlformats.org/officeDocument/2006/relationships/notesSlide"/><Relationship Id="rId37" Target="notesSlides/notesSlide9.xml" Type="http://schemas.openxmlformats.org/officeDocument/2006/relationships/notesSlide"/><Relationship Id="rId38" Target="notesSlides/notesSlide10.xml" Type="http://schemas.openxmlformats.org/officeDocument/2006/relationships/notesSlide"/><Relationship Id="rId39" Target="notesSlides/notesSlide11.xml" Type="http://schemas.openxmlformats.org/officeDocument/2006/relationships/notesSlide"/><Relationship Id="rId4" Target="slideMasters/slideMaster1.xml" Type="http://schemas.openxmlformats.org/officeDocument/2006/relationships/slideMaster"/><Relationship Id="rId40" Target="notesSlides/notesSlide12.xml" Type="http://schemas.openxmlformats.org/officeDocument/2006/relationships/notesSlide"/><Relationship Id="rId41" Target="notesSlides/notesSlide13.xml" Type="http://schemas.openxmlformats.org/officeDocument/2006/relationships/notesSlide"/><Relationship Id="rId42" Target="notesSlides/notesSlide14.xml" Type="http://schemas.openxmlformats.org/officeDocument/2006/relationships/notesSlide"/><Relationship Id="rId43" Target="notesSlides/notesSlide15.xml" Type="http://schemas.openxmlformats.org/officeDocument/2006/relationships/notesSlide"/><Relationship Id="rId44" Target="notesSlides/notesSlide16.xml" Type="http://schemas.openxmlformats.org/officeDocument/2006/relationships/notesSlide"/><Relationship Id="rId45" Target="notesSlides/notesSlide17.xml" Type="http://schemas.openxmlformats.org/officeDocument/2006/relationships/notesSlide"/><Relationship Id="rId46" Target="notesSlides/notesSlide18.xml" Type="http://schemas.openxmlformats.org/officeDocument/2006/relationships/notesSlide"/><Relationship Id="rId47" Target="notesSlides/notesSlide19.xml" Type="http://schemas.openxmlformats.org/officeDocument/2006/relationships/notesSlide"/><Relationship Id="rId48" Target="notesSlides/notesSlide20.xml" Type="http://schemas.openxmlformats.org/officeDocument/2006/relationships/notesSlide"/><Relationship Id="rId6" Target="notesMasters/notesMaster1.xml" Type="http://schemas.openxmlformats.org/officeDocument/2006/relationships/notesMaster"/><Relationship Id="rId7" Target="theme/theme2.xml" Type="http://schemas.openxmlformats.org/officeDocument/2006/relationships/theme"/><Relationship Id="rId8" Target="slideMasters/slideMaster2.xml" Type="http://schemas.openxmlformats.org/officeDocument/2006/relationships/slideMaster"/><Relationship Id="rId9" Target="slides/slide1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.xml" Type="http://schemas.openxmlformats.org/officeDocument/2006/relationships/slide"/></Relationships>
</file>

<file path=ppt/notesSlides/_rels/notesSlide10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0.xml" Type="http://schemas.openxmlformats.org/officeDocument/2006/relationships/slide"/></Relationships>
</file>

<file path=ppt/notesSlides/_rels/notesSlide1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1.xml" Type="http://schemas.openxmlformats.org/officeDocument/2006/relationships/slide"/></Relationships>
</file>

<file path=ppt/notesSlides/_rels/notesSlide1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2.xml" Type="http://schemas.openxmlformats.org/officeDocument/2006/relationships/slide"/></Relationships>
</file>

<file path=ppt/notesSlides/_rels/notesSlide1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3.xml" Type="http://schemas.openxmlformats.org/officeDocument/2006/relationships/slide"/></Relationships>
</file>

<file path=ppt/notesSlides/_rels/notesSlide1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4.xml" Type="http://schemas.openxmlformats.org/officeDocument/2006/relationships/slide"/></Relationships>
</file>

<file path=ppt/notesSlides/_rels/notesSlide1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5.xml" Type="http://schemas.openxmlformats.org/officeDocument/2006/relationships/slide"/></Relationships>
</file>

<file path=ppt/notesSlides/_rels/notesSlide16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6.xml" Type="http://schemas.openxmlformats.org/officeDocument/2006/relationships/slide"/></Relationships>
</file>

<file path=ppt/notesSlides/_rels/notesSlide17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7.xml" Type="http://schemas.openxmlformats.org/officeDocument/2006/relationships/slide"/></Relationships>
</file>

<file path=ppt/notesSlides/_rels/notesSlide18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8.xml" Type="http://schemas.openxmlformats.org/officeDocument/2006/relationships/slide"/></Relationships>
</file>

<file path=ppt/notesSlides/_rels/notesSlide19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9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2.xml" Type="http://schemas.openxmlformats.org/officeDocument/2006/relationships/slide"/></Relationships>
</file>

<file path=ppt/notesSlides/_rels/notesSlide20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20.xml" Type="http://schemas.openxmlformats.org/officeDocument/2006/relationships/slide"/></Relationships>
</file>

<file path=ppt/notesSlides/_rels/notesSlide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.xml" Type="http://schemas.openxmlformats.org/officeDocument/2006/relationships/slide"/></Relationships>
</file>

<file path=ppt/notesSlides/_rels/notesSlide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.xml" Type="http://schemas.openxmlformats.org/officeDocument/2006/relationships/slide"/></Relationships>
</file>

<file path=ppt/notesSlides/_rels/notesSlide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5.xml" Type="http://schemas.openxmlformats.org/officeDocument/2006/relationships/slide"/></Relationships>
</file>

<file path=ppt/notesSlides/_rels/notesSlide6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6.xml" Type="http://schemas.openxmlformats.org/officeDocument/2006/relationships/slide"/></Relationships>
</file>

<file path=ppt/notesSlides/_rels/notesSlide7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7.xml" Type="http://schemas.openxmlformats.org/officeDocument/2006/relationships/slide"/></Relationships>
</file>

<file path=ppt/notesSlides/_rels/notesSlide8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8.xml" Type="http://schemas.openxmlformats.org/officeDocument/2006/relationships/slide"/></Relationships>
</file>

<file path=ppt/notesSlides/_rels/notesSlide9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9.xml" Type="http://schemas.openxmlformats.org/officeDocument/2006/relationships/slide"/></Relationships>
</file>

<file path=ppt/notesSlides/notesSlide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大家好，欢迎观看本次关于“海跃精灵小白”的使用入门指南。这份PPT将详细介绍从准备工作到高级应用的每一个步骤，帮助您快速上手这款工具。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接下来，请在软件的安装目录中找到config.ini这个配置文件，我们需要对它进行修改。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登录系统后，请使用指定的工具生成您的连接字串，这是配置文件中必不可少的信息。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将生成的连接字串复制到config.ini文件中，并确保用户名、密码和设备名称等信息填写正确。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配置完成后，我们进入第三部分：服务器IP上报与地址获取。这部分将介绍如何让服务器自动上报IP，并查看您的设备地址。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配置完成后，软件会自动定期上报您的IP地址，大约每5分钟一次。您可以通过查看软件目录中的日志来确认上报状态。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要获取您的服务器地址，请登录您之前注册的用户账号，在页面中可以看到您所有设备及其对应的地址信息。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如果某些设备长时间未上报，状态会显示为超时，您可以手动删除这些设备，使您的设备列表更加清晰。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接下来，我们进入第四部分：远程挂载NAS硬盘。这将帮助您通过网络访问您的NAS存储设备。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使用挂载工具，根据配置文件的说明，正确填写各项参数，即可完成NAS硬盘的远程挂载，方便您在本地访问NAS上的文件。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最后，我们来介绍第五部分：高级使用API。这部分内容将帮助开发者将地址信息集成到自己的应用程序中。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本次指南将分为六个部分，首先是准备工作，然后是软件的安装与配置，接着是服务器IP的上报与地址获取，之后是远程挂载NAS硬盘的操作，最后介绍高级API的使用方法，并进行总结。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开发者可以使用提供的API接口，将地址信息集成到自己的程序中。API的参数包括用户名、加密密码、设备名称和地址序号。本次指南到此结束，感谢大家的观看！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首先，我们进入第一部分：准备工作。在开始使用海跃精灵小白之前，我们需要下载必要的软件并完成用户注册。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首先，请访问指定的下载页面，下载我们需要的服务器登录器和挂载工具这两个软件。这是后续操作的基础。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这是服务器登录器的具体下载链接，请将其下载并安装在您的服务器上，以便后续进行登录操作。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接下来是挂载工具的下载链接，请下载此工具，它将用于后续的远程挂载操作。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软件下载完成后，请访问指定地址注册一个用户账号，这个账号将用于后续的登录和地址上报。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完成准备工作后，我们进入第二部分：安装软件与配置服务。这一步将指导您如何安装软件并完成关键的配置。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安装好上报IP的软件后，请务必设置好您的用户名和密码，这样系统才能定期自动为您刷新IP地址。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2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标题幻灯片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idx="1" type="subTitle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标题和竖排文字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idx="1" type="body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竖排标题与文本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idx="1" type="body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标题和内容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节标题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idx="1" type="body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两栏内容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idx="1" type="body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idx="2" type="body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比较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idx="1" type="body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39" name="Shape 37"/>
          <p:cNvSpPr txBox="1"/>
          <p:nvPr>
            <p:ph idx="2" type="body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idx="3" type="body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1" name="Shape 39"/>
          <p:cNvSpPr txBox="1"/>
          <p:nvPr>
            <p:ph idx="4" type="body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仅标题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空白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内容与标题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idx="1" type="body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idx="2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图片与标题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idx="2" type="pic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idx="1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_rels/slideMaster2.xml.rels><?xml version="1.0" encoding="UTF-8" standalone="yes"?><Relationships xmlns="http://schemas.openxmlformats.org/package/2006/relationships"><Relationship Id="rId1" Target="../theme/theme3.xml" Type="http://schemas.openxmlformats.org/officeDocument/2006/relationships/theme"/><Relationship Id="rId2" Target="../slideLayouts/slideLayout12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b="0" i="0" sz="3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Shape 4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Shape 5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默认主题">
    <p:bg>
      <p:bgPr>
        <a:solidFill>
          <a:srgbClr val="FFFFFF">
            <a:alpha val="100000"/>
          </a:srgbClr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5748369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notesSlides/notesSlide1.xml" Type="http://schemas.openxmlformats.org/officeDocument/2006/relationships/notesSlide"/></Relationships>
</file>

<file path=ppt/slides/_rels/slide10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1.jpeg" Type="http://schemas.openxmlformats.org/officeDocument/2006/relationships/image"/><Relationship Id="rId3" Target="../media/image36.png" Type="http://schemas.openxmlformats.org/officeDocument/2006/relationships/image"/><Relationship Id="rId4" Target="../notesSlides/notesSlide10.xml" Type="http://schemas.openxmlformats.org/officeDocument/2006/relationships/notesSlide"/></Relationships>
</file>

<file path=ppt/slides/_rels/slide11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1.jpeg" Type="http://schemas.openxmlformats.org/officeDocument/2006/relationships/image"/><Relationship Id="rId3" Target="../media/image16.png" Type="http://schemas.openxmlformats.org/officeDocument/2006/relationships/image"/><Relationship Id="rId4" Target="../media/image17.svg" Type="http://schemas.openxmlformats.org/officeDocument/2006/relationships/image"/><Relationship Id="rId5" Target="../media/image37.png" Type="http://schemas.openxmlformats.org/officeDocument/2006/relationships/image"/><Relationship Id="rId6" Target="../notesSlides/notesSlide11.xml" Type="http://schemas.openxmlformats.org/officeDocument/2006/relationships/notesSlide"/></Relationships>
</file>

<file path=ppt/slides/_rels/slide12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1.jpeg" Type="http://schemas.openxmlformats.org/officeDocument/2006/relationships/image"/><Relationship Id="rId3" Target="../media/image38.png" Type="http://schemas.openxmlformats.org/officeDocument/2006/relationships/image"/><Relationship Id="rId4" Target="../notesSlides/notesSlide12.xml" Type="http://schemas.openxmlformats.org/officeDocument/2006/relationships/notesSlide"/></Relationships>
</file>

<file path=ppt/slides/_rels/slide13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1.jpeg" Type="http://schemas.openxmlformats.org/officeDocument/2006/relationships/image"/><Relationship Id="rId3" Target="../media/image18.png" Type="http://schemas.openxmlformats.org/officeDocument/2006/relationships/image"/><Relationship Id="rId4" Target="../media/image19.svg" Type="http://schemas.openxmlformats.org/officeDocument/2006/relationships/image"/><Relationship Id="rId5" Target="../notesSlides/notesSlide13.xml" Type="http://schemas.openxmlformats.org/officeDocument/2006/relationships/notesSlide"/></Relationships>
</file>

<file path=ppt/slides/_rels/slide14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1.jpeg" Type="http://schemas.openxmlformats.org/officeDocument/2006/relationships/image"/><Relationship Id="rId3" Target="../media/image18.png" Type="http://schemas.openxmlformats.org/officeDocument/2006/relationships/image"/><Relationship Id="rId4" Target="../media/image19.svg" Type="http://schemas.openxmlformats.org/officeDocument/2006/relationships/image"/><Relationship Id="rId5" Target="../media/image39.png" Type="http://schemas.openxmlformats.org/officeDocument/2006/relationships/image"/><Relationship Id="rId6" Target="../media/image40.svg" Type="http://schemas.openxmlformats.org/officeDocument/2006/relationships/image"/><Relationship Id="rId7" Target="../media/image21.png" Type="http://schemas.openxmlformats.org/officeDocument/2006/relationships/image"/><Relationship Id="rId8" Target="../notesSlides/notesSlide14.xml" Type="http://schemas.openxmlformats.org/officeDocument/2006/relationships/notesSlide"/></Relationships>
</file>

<file path=ppt/slides/_rels/slide15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1.jpeg" Type="http://schemas.openxmlformats.org/officeDocument/2006/relationships/image"/><Relationship Id="rId3" Target="../media/image16.png" Type="http://schemas.openxmlformats.org/officeDocument/2006/relationships/image"/><Relationship Id="rId4" Target="../media/image17.svg" Type="http://schemas.openxmlformats.org/officeDocument/2006/relationships/image"/><Relationship Id="rId5" Target="../media/image25.png" Type="http://schemas.openxmlformats.org/officeDocument/2006/relationships/image"/><Relationship Id="rId6" Target="../notesSlides/notesSlide15.xml" Type="http://schemas.openxmlformats.org/officeDocument/2006/relationships/notesSlide"/></Relationships>
</file>

<file path=ppt/slides/_rels/slide16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1.jpeg" Type="http://schemas.openxmlformats.org/officeDocument/2006/relationships/image"/><Relationship Id="rId3" Target="../media/image41.png" Type="http://schemas.openxmlformats.org/officeDocument/2006/relationships/image"/><Relationship Id="rId4" Target="../media/image42.png" Type="http://schemas.openxmlformats.org/officeDocument/2006/relationships/image"/><Relationship Id="rId5" Target="../media/image43.svg" Type="http://schemas.openxmlformats.org/officeDocument/2006/relationships/image"/><Relationship Id="rId6" Target="../notesSlides/notesSlide16.xml" Type="http://schemas.openxmlformats.org/officeDocument/2006/relationships/notesSlide"/></Relationships>
</file>

<file path=ppt/slides/_rels/slide17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1.jpe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notesSlides/notesSlide17.xml" Type="http://schemas.openxmlformats.org/officeDocument/2006/relationships/notesSlide"/></Relationships>
</file>

<file path=ppt/slides/_rels/slide18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notesSlides/notesSlide18.xml" Type="http://schemas.openxmlformats.org/officeDocument/2006/relationships/notesSlide"/><Relationship Id="rId2" Target="../media/image1.jpe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media/image44.png" Type="http://schemas.openxmlformats.org/officeDocument/2006/relationships/image"/><Relationship Id="rId6" Target="../media/image45.svg" Type="http://schemas.openxmlformats.org/officeDocument/2006/relationships/image"/><Relationship Id="rId7" Target="../media/image46.png" Type="http://schemas.openxmlformats.org/officeDocument/2006/relationships/image"/><Relationship Id="rId8" Target="../media/image47.svg" Type="http://schemas.openxmlformats.org/officeDocument/2006/relationships/image"/><Relationship Id="rId9" Target="../media/image24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1.jpeg" Type="http://schemas.openxmlformats.org/officeDocument/2006/relationships/image"/><Relationship Id="rId3" Target="../media/image48.png" Type="http://schemas.openxmlformats.org/officeDocument/2006/relationships/image"/><Relationship Id="rId4" Target="../media/image49.svg" Type="http://schemas.openxmlformats.org/officeDocument/2006/relationships/image"/><Relationship Id="rId5" Target="../notesSlides/notesSlide19.xml" Type="http://schemas.openxmlformats.org/officeDocument/2006/relationships/notesSlide"/></Relationships>
</file>

<file path=ppt/slides/_rels/slide2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media/image11.svg" Type="http://schemas.openxmlformats.org/officeDocument/2006/relationships/image"/><Relationship Id="rId11" Target="../media/image12.png" Type="http://schemas.openxmlformats.org/officeDocument/2006/relationships/image"/><Relationship Id="rId12" Target="../media/image13.svg" Type="http://schemas.openxmlformats.org/officeDocument/2006/relationships/image"/><Relationship Id="rId13" Target="../media/image14.png" Type="http://schemas.openxmlformats.org/officeDocument/2006/relationships/image"/><Relationship Id="rId14" Target="../media/image15.svg" Type="http://schemas.openxmlformats.org/officeDocument/2006/relationships/image"/><Relationship Id="rId15" Target="../notesSlides/notesSlide2.xml" Type="http://schemas.openxmlformats.org/officeDocument/2006/relationships/notesSlide"/><Relationship Id="rId2" Target="../media/image1.jpeg" Type="http://schemas.openxmlformats.org/officeDocument/2006/relationships/image"/><Relationship Id="rId3" Target="../media/image4.png" Type="http://schemas.openxmlformats.org/officeDocument/2006/relationships/image"/><Relationship Id="rId4" Target="../media/image5.svg" Type="http://schemas.openxmlformats.org/officeDocument/2006/relationships/image"/><Relationship Id="rId5" Target="../media/image6.png" Type="http://schemas.openxmlformats.org/officeDocument/2006/relationships/image"/><Relationship Id="rId6" Target="../media/image7.svg" Type="http://schemas.openxmlformats.org/officeDocument/2006/relationships/image"/><Relationship Id="rId7" Target="../media/image8.png" Type="http://schemas.openxmlformats.org/officeDocument/2006/relationships/image"/><Relationship Id="rId8" Target="../media/image9.sv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1.jpeg" Type="http://schemas.openxmlformats.org/officeDocument/2006/relationships/image"/><Relationship Id="rId3" Target="../media/image50.png" Type="http://schemas.openxmlformats.org/officeDocument/2006/relationships/image"/><Relationship Id="rId4" Target="../media/image51.svg" Type="http://schemas.openxmlformats.org/officeDocument/2006/relationships/image"/><Relationship Id="rId5" Target="../media/image52.png" Type="http://schemas.openxmlformats.org/officeDocument/2006/relationships/image"/><Relationship Id="rId6" Target="../notesSlides/notesSlide20.xml" Type="http://schemas.openxmlformats.org/officeDocument/2006/relationships/notesSlide"/><Relationship Id="rId7" Target="../media/image53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1.jpeg" Type="http://schemas.openxmlformats.org/officeDocument/2006/relationships/image"/><Relationship Id="rId3" Target="../notesSlides/notesSlide3.xml" Type="http://schemas.openxmlformats.org/officeDocument/2006/relationships/notesSlide"/></Relationships>
</file>

<file path=ppt/slides/_rels/slide4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notesSlides/notesSlide4.xml" Type="http://schemas.openxmlformats.org/officeDocument/2006/relationships/notesSlide"/><Relationship Id="rId2" Target="../media/image1.jpeg" Type="http://schemas.openxmlformats.org/officeDocument/2006/relationships/image"/><Relationship Id="rId3" Target="../media/image16.png" Type="http://schemas.openxmlformats.org/officeDocument/2006/relationships/image"/><Relationship Id="rId4" Target="../media/image17.svg" Type="http://schemas.openxmlformats.org/officeDocument/2006/relationships/image"/><Relationship Id="rId5" Target="../media/image18.png" Type="http://schemas.openxmlformats.org/officeDocument/2006/relationships/image"/><Relationship Id="rId6" Target="../media/image19.svg" Type="http://schemas.openxmlformats.org/officeDocument/2006/relationships/image"/><Relationship Id="rId7" Target="../media/image10.png" Type="http://schemas.openxmlformats.org/officeDocument/2006/relationships/image"/><Relationship Id="rId8" Target="../media/image11.svg" Type="http://schemas.openxmlformats.org/officeDocument/2006/relationships/image"/><Relationship Id="rId9" Target="../media/image20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1.jpeg" Type="http://schemas.openxmlformats.org/officeDocument/2006/relationships/image"/><Relationship Id="rId3" Target="../media/image21.png" Type="http://schemas.openxmlformats.org/officeDocument/2006/relationships/image"/><Relationship Id="rId4" Target="../notesSlides/notesSlide5.xml" Type="http://schemas.openxmlformats.org/officeDocument/2006/relationships/notesSlide"/></Relationships>
</file>

<file path=ppt/slides/_rels/slide6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1.jpeg" Type="http://schemas.openxmlformats.org/officeDocument/2006/relationships/image"/><Relationship Id="rId3" Target="../media/image22.png" Type="http://schemas.openxmlformats.org/officeDocument/2006/relationships/image"/><Relationship Id="rId4" Target="../media/image23.svg" Type="http://schemas.openxmlformats.org/officeDocument/2006/relationships/image"/><Relationship Id="rId5" Target="../media/image24.png" Type="http://schemas.openxmlformats.org/officeDocument/2006/relationships/image"/><Relationship Id="rId6" Target="../notesSlides/notesSlide6.xml" Type="http://schemas.openxmlformats.org/officeDocument/2006/relationships/notesSlide"/></Relationships>
</file>

<file path=ppt/slides/_rels/slide7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1.jpeg" Type="http://schemas.openxmlformats.org/officeDocument/2006/relationships/image"/><Relationship Id="rId3" Target="../media/image16.png" Type="http://schemas.openxmlformats.org/officeDocument/2006/relationships/image"/><Relationship Id="rId4" Target="../media/image17.svg" Type="http://schemas.openxmlformats.org/officeDocument/2006/relationships/image"/><Relationship Id="rId5" Target="../media/image25.png" Type="http://schemas.openxmlformats.org/officeDocument/2006/relationships/image"/><Relationship Id="rId6" Target="../media/image26.png" Type="http://schemas.openxmlformats.org/officeDocument/2006/relationships/image"/><Relationship Id="rId7" Target="../media/image27.svg" Type="http://schemas.openxmlformats.org/officeDocument/2006/relationships/image"/><Relationship Id="rId8" Target="../notesSlides/notesSlide7.xml" Type="http://schemas.openxmlformats.org/officeDocument/2006/relationships/notesSlide"/></Relationships>
</file>

<file path=ppt/slides/_rels/slide8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1.jpeg" Type="http://schemas.openxmlformats.org/officeDocument/2006/relationships/image"/><Relationship Id="rId3" Target="../media/image28.png" Type="http://schemas.openxmlformats.org/officeDocument/2006/relationships/image"/><Relationship Id="rId4" Target="../media/image29.svg" Type="http://schemas.openxmlformats.org/officeDocument/2006/relationships/image"/><Relationship Id="rId5" Target="../notesSlides/notesSlide8.xml" Type="http://schemas.openxmlformats.org/officeDocument/2006/relationships/notesSlide"/></Relationships>
</file>

<file path=ppt/slides/_rels/slide9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notesSlides/notesSlide9.xml" Type="http://schemas.openxmlformats.org/officeDocument/2006/relationships/notesSlide"/><Relationship Id="rId2" Target="../media/image1.jpeg" Type="http://schemas.openxmlformats.org/officeDocument/2006/relationships/image"/><Relationship Id="rId3" Target="../media/image30.png" Type="http://schemas.openxmlformats.org/officeDocument/2006/relationships/image"/><Relationship Id="rId4" Target="../media/image31.svg" Type="http://schemas.openxmlformats.org/officeDocument/2006/relationships/image"/><Relationship Id="rId5" Target="../media/image32.png" Type="http://schemas.openxmlformats.org/officeDocument/2006/relationships/image"/><Relationship Id="rId6" Target="../media/image33.svg" Type="http://schemas.openxmlformats.org/officeDocument/2006/relationships/image"/><Relationship Id="rId7" Target="../media/image34.png" Type="http://schemas.openxmlformats.org/officeDocument/2006/relationships/image"/><Relationship Id="rId8" Target="../media/image35.svg" Type="http://schemas.openxmlformats.org/officeDocument/2006/relationships/image"/><Relationship Id="rId9" Target="../media/image21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A192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r="0" t="0" b="0"/>
          <a:stretch>
            <a:fillRect/>
          </a:stretch>
        </p:blipFill>
        <p:spPr>
          <a:xfrm rot="0" flipH="false" flipV="false">
            <a:off x="0" y="0"/>
            <a:ext cx="12192000" cy="6858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3" id="3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B1730">
              <a:alpha val="7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5791200" y="1651000"/>
            <a:ext cx="609600" cy="609600"/>
          </a:xfrm>
          <a:prstGeom prst="rect">
            <a:avLst/>
          </a:prstGeom>
        </p:spPr>
      </p:pic>
      <p:sp>
        <p:nvSpPr>
          <p:cNvPr name="AutoShape 5" id="5"/>
          <p:cNvSpPr/>
          <p:nvPr/>
        </p:nvSpPr>
        <p:spPr>
          <a:xfrm rot="0" flipH="false" flipV="false">
            <a:off x="1016000" y="2413000"/>
            <a:ext cx="10160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海跃精灵小白使用入门</a:t>
            </a:r>
            <a:endParaRPr lang="en-US" sz="1100"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5715000" y="3302000"/>
            <a:ext cx="762000" cy="50800"/>
          </a:xfrm>
          <a:prstGeom prst="roundRect">
            <a:avLst>
              <a:gd name="adj" fmla="val 0"/>
            </a:avLst>
          </a:prstGeom>
          <a:solidFill>
            <a:srgbClr val="007BFF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1016000" y="3556000"/>
            <a:ext cx="10160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2000" spc="200">
                <a:solidFill>
                  <a:srgbClr val="FFFFFF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详细操作指南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0" y="5842000"/>
            <a:ext cx="12192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200">
                <a:solidFill>
                  <a:srgbClr val="FFFFFF">
                    <a:alpha val="4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2026 OFFICIAL GUIDE</a:t>
            </a: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r="0" t="0" b="0"/>
          <a:stretch>
            <a:fillRect/>
          </a:stretch>
        </p:blipFill>
        <p:spPr>
          <a:xfrm rot="0" flipH="false" flipV="false">
            <a:off x="0" y="0"/>
            <a:ext cx="12192000" cy="6858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3" id="3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016000"/>
            <a:ext cx="70358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找到config.ini文件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714500"/>
            <a:ext cx="762000" cy="50800"/>
          </a:xfrm>
          <a:prstGeom prst="roundRect">
            <a:avLst>
              <a:gd name="adj" fmla="val 0"/>
            </a:avLst>
          </a:prstGeom>
          <a:solidFill>
            <a:srgbClr val="007BFF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762000" y="2032000"/>
            <a:ext cx="5080000" cy="1524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800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在软件安装目录中找到名为“config.ini”的配置文件，这是后续配置的关键文件。请确保您拥有该文件的读写权限。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6604000" y="1778000"/>
            <a:ext cx="4572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5000"/>
            </a:srgbClr>
          </a:solidFill>
          <a:ln w="12700" cmpd="sng" cap="flat">
            <a:solidFill>
              <a:srgbClr val="007BFF">
                <a:alpha val="5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rcRect l="0" r="0" t="0" b="0"/>
          <a:stretch>
            <a:fillRect/>
          </a:stretch>
        </p:blipFill>
        <p:spPr>
          <a:xfrm rot="0" flipH="false" flipV="false">
            <a:off x="7556500" y="2362200"/>
            <a:ext cx="2654300" cy="11176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  <a:effectLst>
            <a:outerShdw dir="2700000" dist="63500" blurRad="127000" algn="tl" rotWithShape="false">
              <a:srgbClr val="000000">
                <a:alpha val="50000"/>
              </a:srgbClr>
            </a:outerShdw>
          </a:effectLst>
        </p:spPr>
      </p:pic>
      <p:sp>
        <p:nvSpPr>
          <p:cNvPr name="AutoShape 9" id="9"/>
          <p:cNvSpPr/>
          <p:nvPr/>
        </p:nvSpPr>
        <p:spPr>
          <a:xfrm rot="0" flipH="false" flipV="false">
            <a:off x="6604000" y="4191000"/>
            <a:ext cx="4572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FFFFFF">
                    <a:alpha val="6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图示：文件目录中的 config.ini 文件</a:t>
            </a:r>
            <a:endParaRPr lang="en-US" sz="1100"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0" y="6350000"/>
            <a:ext cx="12192000" cy="25400"/>
          </a:xfrm>
          <a:prstGeom prst="roundRect">
            <a:avLst>
              <a:gd name="adj" fmla="val 0"/>
            </a:avLst>
          </a:prstGeom>
          <a:gradFill rotWithShape="true">
            <a:gsLst>
              <a:gs pos="0">
                <a:srgbClr val="007BFF">
                  <a:alpha val="0"/>
                </a:srgbClr>
              </a:gs>
              <a:gs pos="50000">
                <a:srgbClr val="007BFF">
                  <a:alpha val="100000"/>
                </a:srgbClr>
              </a:gs>
              <a:gs pos="100000">
                <a:srgbClr val="007BFF">
                  <a:alpha val="0"/>
                </a:srgbClr>
              </a:gs>
            </a:gsLst>
            <a:lin ang="0"/>
          </a:gra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r="0" t="0" b="0"/>
          <a:stretch>
            <a:fillRect/>
          </a:stretch>
        </p:blipFill>
        <p:spPr>
          <a:xfrm rot="0" flipH="false" flipV="false">
            <a:off x="0" y="0"/>
            <a:ext cx="12192000" cy="6858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3" id="3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016000"/>
            <a:ext cx="30226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生成连接字串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714500"/>
            <a:ext cx="762000" cy="50800"/>
          </a:xfrm>
          <a:prstGeom prst="roundRect">
            <a:avLst>
              <a:gd name="adj" fmla="val 0"/>
            </a:avLst>
          </a:prstGeom>
          <a:solidFill>
            <a:srgbClr val="007BFF">
              <a:alpha val="100000"/>
            </a:srgbClr>
          </a:solidFill>
          <a:ln cmpd="sng" cap="flat">
            <a:solidFill>
              <a:srgbClr val="006FE6">
                <a:alpha val="10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762000" y="2032000"/>
            <a:ext cx="5080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16666"/>
              </a:lnSpc>
              <a:defRPr/>
            </a:pPr>
            <a:r>
              <a:rPr lang="en-US" b="false" i="false" strike="noStrike" u="none" sz="1800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登录系统后，请使用以下专用工具生成您的连接字串，这是后续配置文件中必不可少的关键信息。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762000" y="3048000"/>
            <a:ext cx="5080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"/>
            </a:srgbClr>
          </a:solidFill>
          <a:ln w="12700" cmpd="sng" cap="flat">
            <a:solidFill>
              <a:srgbClr val="007BFF">
                <a:alpha val="5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16000" y="3352800"/>
            <a:ext cx="406400" cy="406400"/>
          </a:xfrm>
          <a:prstGeom prst="rect">
            <a:avLst/>
          </a:prstGeom>
        </p:spPr>
      </p:pic>
      <p:sp>
        <p:nvSpPr>
          <p:cNvPr name="AutoShape 9" id="9"/>
          <p:cNvSpPr/>
          <p:nvPr/>
        </p:nvSpPr>
        <p:spPr>
          <a:xfrm rot="0" flipH="false" flipV="false">
            <a:off x="1524000" y="3302000"/>
            <a:ext cx="4191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工具地址：</a:t>
            </a:r>
            <a:r>
              <a:rPr lang="en-US" b="false" i="false" strike="noStrike" u="sng" sz="1600">
                <a:solidFill>
                  <a:srgbClr val="007BFF"/>
                </a:solidFill>
                <a:latin typeface="Noto Sans SC"/>
                <a:ea typeface="Noto Sans SC"/>
                <a:cs typeface="Noto Sans SC"/>
                <a:sym typeface="Noto Sans SC"/>
              </a:rPr>
              <a:t>https://ipv6.highyue.com/tool.php</a:t>
            </a:r>
            <a:endParaRPr lang="en-US" sz="1100"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6794500" y="1905000"/>
            <a:ext cx="3937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5000"/>
            </a:srgbClr>
          </a:solidFill>
          <a:ln w="12700" cmpd="sng" cap="flat">
            <a:solidFill>
              <a:srgbClr val="007BFF">
                <a:alpha val="30000"/>
              </a:srgbClr>
            </a:solidFill>
            <a:prstDash val="solid"/>
            <a:round/>
          </a:ln>
          <a:effectLst>
            <a:outerShdw dir="5400000" dist="127000" blurRad="254000" algn="tl" rotWithShape="false">
              <a:srgbClr val="007BFF">
                <a:alpha val="20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5"/>
          <a:srcRect l="0" r="0" t="120" b="120"/>
          <a:stretch>
            <a:fillRect/>
          </a:stretch>
        </p:blipFill>
        <p:spPr>
          <a:xfrm rot="0" flipH="false" flipV="false">
            <a:off x="6921500" y="2006600"/>
            <a:ext cx="3683000" cy="2844800"/>
          </a:xfrm>
          <a:prstGeom prst="roundRect">
            <a:avLst>
              <a:gd name="adj" fmla="val 4464"/>
            </a:avLst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12" id="12"/>
          <p:cNvSpPr/>
          <p:nvPr/>
        </p:nvSpPr>
        <p:spPr>
          <a:xfrm rot="0" flipH="false" flipV="false">
            <a:off x="6794500" y="5080000"/>
            <a:ext cx="3937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FFFFFF">
                    <a:alpha val="6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工具界面操作示意图</a:t>
            </a:r>
            <a:endParaRPr lang="en-US" sz="1100"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0" y="6807200"/>
            <a:ext cx="12192000" cy="50800"/>
          </a:xfrm>
          <a:prstGeom prst="roundRect">
            <a:avLst>
              <a:gd name="adj" fmla="val 0"/>
            </a:avLst>
          </a:prstGeom>
          <a:gradFill rotWithShape="true">
            <a:gsLst>
              <a:gs pos="0">
                <a:srgbClr val="007BFF">
                  <a:alpha val="0"/>
                </a:srgbClr>
              </a:gs>
              <a:gs pos="50000">
                <a:srgbClr val="007BFF">
                  <a:alpha val="100000"/>
                </a:srgbClr>
              </a:gs>
              <a:gs pos="100000">
                <a:srgbClr val="007BFF">
                  <a:alpha val="0"/>
                </a:srgbClr>
              </a:gs>
            </a:gsLst>
            <a:lin ang="0"/>
          </a:gra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r="0" t="0" b="0"/>
          <a:stretch>
            <a:fillRect/>
          </a:stretch>
        </p:blipFill>
        <p:spPr>
          <a:xfrm rot="0" flipH="false" flipV="false">
            <a:off x="0" y="0"/>
            <a:ext cx="12192000" cy="6858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3" id="3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016000"/>
            <a:ext cx="50292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填入config.ini文件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714500"/>
            <a:ext cx="762000" cy="50800"/>
          </a:xfrm>
          <a:prstGeom prst="roundRect">
            <a:avLst>
              <a:gd name="adj" fmla="val 0"/>
            </a:avLst>
          </a:prstGeom>
          <a:solidFill>
            <a:srgbClr val="007BFF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762000" y="2032000"/>
            <a:ext cx="4826000" cy="2540000"/>
          </a:xfrm>
          <a:prstGeom prst="roundRect">
            <a:avLst>
              <a:gd name="adj" fmla="val 5000"/>
            </a:avLst>
          </a:prstGeom>
          <a:solidFill>
            <a:srgbClr val="FFFFFF">
              <a:alpha val="8000"/>
            </a:srgbClr>
          </a:solidFill>
          <a:ln w="12700" cmpd="sng" cap="flat">
            <a:solidFill>
              <a:srgbClr val="007BFF">
                <a:alpha val="3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1016000" y="2286000"/>
            <a:ext cx="4318000" cy="203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t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600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将生成的连接字串填入您的</a:t>
            </a:r>
            <a:r>
              <a:rPr lang="en-US" b="true" i="false" strike="noStrike" u="none" sz="1600">
                <a:solidFill>
                  <a:srgbClr val="007BFF"/>
                </a:solidFill>
                <a:latin typeface="Noto Sans SC"/>
                <a:ea typeface="Noto Sans SC"/>
                <a:cs typeface="Noto Sans SC"/>
                <a:sym typeface="Noto Sans SC"/>
              </a:rPr>
              <a:t>config.ini</a:t>
            </a:r>
            <a:r>
              <a:rPr lang="en-US" b="false" i="false" strike="noStrike" u="none" sz="1600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文件中，关键信息包括：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-190500" marL="190500">
              <a:lnSpc>
                <a:spcPct val="125000"/>
              </a:lnSpc>
              <a:buClr>
                <a:srgbClr val="FFFFFF"/>
              </a:buClr>
              <a:buChar char="•"/>
            </a:pPr>
            <a:r>
              <a:rPr lang="en-US" b="false" i="false" strike="noStrike" u="none" sz="1500">
                <a:solidFill>
                  <a:srgbClr val="FFFFFF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用户名 (Username)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-190500" marL="190500">
              <a:lnSpc>
                <a:spcPct val="125000"/>
              </a:lnSpc>
              <a:buClr>
                <a:srgbClr val="FFFFFF"/>
              </a:buClr>
              <a:buChar char="•"/>
            </a:pPr>
            <a:r>
              <a:rPr lang="en-US" b="false" i="false" strike="noStrike" u="none" sz="1500">
                <a:solidFill>
                  <a:srgbClr val="FFFFFF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密码 (Password)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-190500" marL="190500">
              <a:lnSpc>
                <a:spcPct val="125000"/>
              </a:lnSpc>
              <a:buClr>
                <a:srgbClr val="FFFFFF"/>
              </a:buClr>
              <a:buChar char="•"/>
            </a:pPr>
            <a:r>
              <a:rPr lang="en-US" b="false" i="false" strike="noStrike" u="none" sz="1500">
                <a:solidFill>
                  <a:srgbClr val="FFFFFF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设备名称 (Device Name)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25000"/>
              </a:lnSpc>
              <a:spcBef>
                <a:spcPts val="1000"/>
              </a:spcBef>
            </a:pPr>
            <a:r>
              <a:rPr lang="en-US" b="false" i="false" strike="noStrike" u="none" sz="1500">
                <a:solidFill>
                  <a:srgbClr val="FFFFFF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 机器名称即为您系统中当前显示的机器标识。</a:t>
            </a:r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6350000" y="1905000"/>
            <a:ext cx="4572000" cy="2794000"/>
          </a:xfrm>
          <a:prstGeom prst="roundRect">
            <a:avLst>
              <a:gd name="adj" fmla="val 4545"/>
            </a:avLst>
          </a:prstGeom>
          <a:solidFill>
            <a:srgbClr val="000000">
              <a:alpha val="30000"/>
            </a:srgbClr>
          </a:solidFill>
          <a:ln w="12700" cmpd="sng" cap="flat">
            <a:solidFill>
              <a:srgbClr val="007BFF">
                <a:alpha val="50000"/>
              </a:srgbClr>
            </a:solidFill>
            <a:prstDash val="solid"/>
            <a:round/>
          </a:ln>
          <a:effectLst>
            <a:outerShdw dir="5400000" dist="101600" blurRad="190500" algn="tl" rotWithShape="false">
              <a:srgbClr val="007BFF">
                <a:alpha val="20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3"/>
          <a:srcRect l="48" r="48" t="0" b="0"/>
          <a:stretch>
            <a:fillRect/>
          </a:stretch>
        </p:blipFill>
        <p:spPr>
          <a:xfrm rot="0" flipH="false" flipV="false">
            <a:off x="6477000" y="2044700"/>
            <a:ext cx="4318000" cy="2514600"/>
          </a:xfrm>
          <a:prstGeom prst="roundRect">
            <a:avLst>
              <a:gd name="adj" fmla="val 2525"/>
            </a:avLst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10" id="10"/>
          <p:cNvSpPr/>
          <p:nvPr/>
        </p:nvSpPr>
        <p:spPr>
          <a:xfrm rot="0" flipH="false" flipV="false">
            <a:off x="6350000" y="4826000"/>
            <a:ext cx="4572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FFFFFF">
                    <a:alpha val="6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图示：系统信息获取界面示例</a:t>
            </a:r>
            <a:endParaRPr lang="en-US" sz="1100"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0" y="6781800"/>
            <a:ext cx="12192000" cy="76200"/>
          </a:xfrm>
          <a:prstGeom prst="roundRect">
            <a:avLst>
              <a:gd name="adj" fmla="val 0"/>
            </a:avLst>
          </a:prstGeom>
          <a:gradFill rotWithShape="true">
            <a:gsLst>
              <a:gs pos="0">
                <a:srgbClr val="007BFF">
                  <a:alpha val="0"/>
                </a:srgbClr>
              </a:gs>
              <a:gs pos="50000">
                <a:srgbClr val="007BFF">
                  <a:alpha val="100000"/>
                </a:srgbClr>
              </a:gs>
              <a:gs pos="100000">
                <a:srgbClr val="007BFF">
                  <a:alpha val="0"/>
                </a:srgbClr>
              </a:gs>
            </a:gsLst>
            <a:lin ang="0"/>
          </a:gra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r="0" t="0" b="0"/>
          <a:stretch>
            <a:fillRect/>
          </a:stretch>
        </p:blipFill>
        <p:spPr>
          <a:xfrm rot="0" flipH="false" flipV="false">
            <a:off x="0" y="0"/>
            <a:ext cx="12192000" cy="6858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3" id="3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50F1E">
              <a:alpha val="7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5791200" y="1778000"/>
            <a:ext cx="609600" cy="609600"/>
          </a:xfrm>
          <a:prstGeom prst="rect">
            <a:avLst/>
          </a:prstGeom>
        </p:spPr>
      </p:pic>
      <p:sp>
        <p:nvSpPr>
          <p:cNvPr name="AutoShape 5" id="5"/>
          <p:cNvSpPr/>
          <p:nvPr/>
        </p:nvSpPr>
        <p:spPr>
          <a:xfrm rot="0" flipH="false" flipV="false">
            <a:off x="508000" y="2540000"/>
            <a:ext cx="11176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03 服务器IP上报与地址获取</a:t>
            </a:r>
            <a:endParaRPr lang="en-US" sz="1100"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5715000" y="3429000"/>
            <a:ext cx="762000" cy="50800"/>
          </a:xfrm>
          <a:prstGeom prst="roundRect">
            <a:avLst>
              <a:gd name="adj" fmla="val 0"/>
            </a:avLst>
          </a:prstGeom>
          <a:solidFill>
            <a:srgbClr val="007BFF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1016000" y="3683000"/>
            <a:ext cx="10160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600">
                <a:solidFill>
                  <a:srgbClr val="FFFFFF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SERVER IP REPORTING AND ADDRESS ACQUISITION</a:t>
            </a:r>
            <a:endParaRPr lang="en-US" sz="1100"/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r="0" t="0" b="0"/>
          <a:stretch>
            <a:fillRect/>
          </a:stretch>
        </p:blipFill>
        <p:spPr>
          <a:xfrm rot="0" flipH="false" flipV="false">
            <a:off x="0" y="0"/>
            <a:ext cx="12192000" cy="6858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3" id="3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016000"/>
            <a:ext cx="40259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服务器自动上报IP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714500"/>
            <a:ext cx="762000" cy="50800"/>
          </a:xfrm>
          <a:prstGeom prst="roundRect">
            <a:avLst>
              <a:gd name="adj" fmla="val 0"/>
            </a:avLst>
          </a:prstGeom>
          <a:solidFill>
            <a:srgbClr val="007BFF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762000" y="2032000"/>
            <a:ext cx="4826000" cy="1524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800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软件会定期自动上报您的地址，系统大约每</a:t>
            </a:r>
            <a:r>
              <a:rPr lang="en-US" b="true" i="false" strike="noStrike" u="none" sz="1800">
                <a:solidFill>
                  <a:srgbClr val="007BFF"/>
                </a:solidFill>
                <a:latin typeface="Noto Sans SC"/>
                <a:ea typeface="Noto Sans SC"/>
                <a:cs typeface="Noto Sans SC"/>
                <a:sym typeface="Noto Sans SC"/>
              </a:rPr>
              <a:t>5分钟</a:t>
            </a:r>
            <a:r>
              <a:rPr lang="en-US" b="false" i="false" strike="noStrike" u="none" sz="1800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上传一次。您可以在软件目录中查看运行日志。</a:t>
            </a:r>
            <a:endParaRPr lang="en-US" sz="1100"/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762000" y="3683000"/>
            <a:ext cx="406400" cy="406400"/>
          </a:xfrm>
          <a:prstGeom prst="rect">
            <a:avLst/>
          </a:prstGeom>
        </p:spPr>
      </p:pic>
      <p:sp>
        <p:nvSpPr>
          <p:cNvPr name="AutoShape 8" id="8"/>
          <p:cNvSpPr/>
          <p:nvPr/>
        </p:nvSpPr>
        <p:spPr>
          <a:xfrm rot="0" flipH="false" flipV="false">
            <a:off x="1270000" y="3683000"/>
            <a:ext cx="4318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定时自动上报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1270000" y="4064000"/>
            <a:ext cx="4318000" cy="254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FFFFFF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每5分钟自动同步IP地址，确保信息实时性</a:t>
            </a:r>
            <a:endParaRPr lang="en-US" sz="1100"/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762000" y="4572000"/>
            <a:ext cx="406400" cy="406400"/>
          </a:xfrm>
          <a:prstGeom prst="rect">
            <a:avLst/>
          </a:prstGeom>
        </p:spPr>
      </p:pic>
      <p:sp>
        <p:nvSpPr>
          <p:cNvPr name="AutoShape 11" id="11"/>
          <p:cNvSpPr/>
          <p:nvPr/>
        </p:nvSpPr>
        <p:spPr>
          <a:xfrm rot="0" flipH="false" flipV="false">
            <a:off x="1270000" y="4572000"/>
            <a:ext cx="4318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运行日志查询</a:t>
            </a:r>
            <a:endParaRPr lang="en-US" sz="1100"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1270000" y="4953000"/>
            <a:ext cx="4318000" cy="254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FFFFFF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软件目录内置日志文件，随时核查上报状态</a:t>
            </a:r>
            <a:endParaRPr lang="en-US" sz="1100"/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7"/>
          <a:srcRect l="0" r="0" t="30" b="30"/>
          <a:stretch>
            <a:fillRect/>
          </a:stretch>
        </p:blipFill>
        <p:spPr>
          <a:xfrm rot="0" flipH="false" flipV="false">
            <a:off x="6858000" y="2032000"/>
            <a:ext cx="3810000" cy="1790700"/>
          </a:xfrm>
          <a:prstGeom prst="roundRect">
            <a:avLst>
              <a:gd name="adj" fmla="val 7092"/>
            </a:avLst>
          </a:prstGeom>
          <a:noFill/>
          <a:ln w="12700" cmpd="sng" cap="flat">
            <a:solidFill>
              <a:srgbClr val="FFFFFF">
                <a:alpha val="20000"/>
              </a:srgbClr>
            </a:solidFill>
            <a:prstDash val="solid"/>
            <a:round/>
          </a:ln>
          <a:effectLst>
            <a:outerShdw dir="5400000" dist="127000" blurRad="254000" algn="tl" rotWithShape="false">
              <a:srgbClr val="000000">
                <a:alpha val="50000"/>
              </a:srgbClr>
            </a:outerShdw>
          </a:effectLst>
        </p:spPr>
      </p:pic>
      <p:sp>
        <p:nvSpPr>
          <p:cNvPr name="AutoShape 14" id="14"/>
          <p:cNvSpPr/>
          <p:nvPr/>
        </p:nvSpPr>
        <p:spPr>
          <a:xfrm rot="0" flipH="false" flipV="false">
            <a:off x="6858000" y="4000500"/>
            <a:ext cx="3810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FFFFFF">
                    <a:alpha val="6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软件运行界面示例</a:t>
            </a:r>
            <a:endParaRPr lang="en-US" sz="1100"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0" y="6781800"/>
            <a:ext cx="12192000" cy="76200"/>
          </a:xfrm>
          <a:prstGeom prst="roundRect">
            <a:avLst>
              <a:gd name="adj" fmla="val 0"/>
            </a:avLst>
          </a:prstGeom>
          <a:gradFill rotWithShape="true">
            <a:gsLst>
              <a:gs pos="0">
                <a:srgbClr val="007BFF">
                  <a:alpha val="0"/>
                </a:srgbClr>
              </a:gs>
              <a:gs pos="50000">
                <a:srgbClr val="007BFF">
                  <a:alpha val="100000"/>
                </a:srgbClr>
              </a:gs>
              <a:gs pos="100000">
                <a:srgbClr val="007BFF">
                  <a:alpha val="0"/>
                </a:srgbClr>
              </a:gs>
            </a:gsLst>
            <a:lin ang="0"/>
          </a:gra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A192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r="0" t="0" b="0"/>
          <a:stretch>
            <a:fillRect/>
          </a:stretch>
        </p:blipFill>
        <p:spPr>
          <a:xfrm rot="0" flipH="false" flipV="false">
            <a:off x="0" y="0"/>
            <a:ext cx="12192000" cy="6858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3" id="3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016000"/>
            <a:ext cx="3530600" cy="584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获取服务器地址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714500"/>
            <a:ext cx="762000" cy="50800"/>
          </a:xfrm>
          <a:prstGeom prst="roundRect">
            <a:avLst>
              <a:gd name="adj" fmla="val 0"/>
            </a:avLst>
          </a:prstGeom>
          <a:solidFill>
            <a:srgbClr val="007BFF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762000" y="2032000"/>
            <a:ext cx="5080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16666"/>
              </a:lnSpc>
              <a:defRPr/>
            </a:pPr>
            <a:r>
              <a:rPr lang="en-US" b="false" i="false" strike="noStrike" u="none" sz="1800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登录您的用户账号，即可查看您名下所有机器及其对应的服务器地址信息。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762000" y="3048000"/>
            <a:ext cx="5080000" cy="635000"/>
          </a:xfrm>
          <a:prstGeom prst="roundRect">
            <a:avLst>
              <a:gd name="adj" fmla="val 20000"/>
            </a:avLst>
          </a:prstGeom>
          <a:solidFill>
            <a:srgbClr val="007BFF">
              <a:alpha val="15000"/>
            </a:srgbClr>
          </a:solidFill>
          <a:ln w="12700" cmpd="sng" cap="flat">
            <a:solidFill>
              <a:srgbClr val="007BFF">
                <a:alpha val="10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952500" y="3213100"/>
            <a:ext cx="304800" cy="304800"/>
          </a:xfrm>
          <a:prstGeom prst="rect">
            <a:avLst/>
          </a:prstGeom>
        </p:spPr>
      </p:pic>
      <p:sp>
        <p:nvSpPr>
          <p:cNvPr name="AutoShape 9" id="9"/>
          <p:cNvSpPr/>
          <p:nvPr/>
        </p:nvSpPr>
        <p:spPr>
          <a:xfrm rot="0" flipH="false" flipV="false">
            <a:off x="1397000" y="3175000"/>
            <a:ext cx="4318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访问登录入口：</a:t>
            </a:r>
            <a:r>
              <a:rPr lang="en-US" b="false" i="false" strike="noStrike" u="none" sz="1600">
                <a:solidFill>
                  <a:srgbClr val="00C6FF"/>
                </a:solidFill>
                <a:latin typeface="Noto Sans SC"/>
                <a:ea typeface="Noto Sans SC"/>
                <a:cs typeface="Noto Sans SC"/>
                <a:sym typeface="Noto Sans SC"/>
              </a:rPr>
              <a:t>https://ipv6.highyue.com/login.php</a:t>
            </a:r>
            <a:endParaRPr lang="en-US" sz="1100"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6604000" y="1905000"/>
            <a:ext cx="4572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5000"/>
            </a:srgbClr>
          </a:solidFill>
          <a:ln w="12700" cmpd="sng" cap="flat">
            <a:solidFill>
              <a:srgbClr val="FFFFFF">
                <a:alpha val="2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5"/>
          <a:srcRect l="0" r="0" t="0" b="0"/>
          <a:stretch>
            <a:fillRect/>
          </a:stretch>
        </p:blipFill>
        <p:spPr>
          <a:xfrm rot="0" flipH="false" flipV="false">
            <a:off x="6718300" y="2146300"/>
            <a:ext cx="4343400" cy="15494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  <a:effectLst>
            <a:outerShdw dir="2700000" dist="63500" blurRad="127000" algn="tl" rotWithShape="false">
              <a:srgbClr val="000000">
                <a:alpha val="50000"/>
              </a:srgbClr>
            </a:outerShdw>
          </a:effectLst>
        </p:spPr>
      </p:pic>
      <p:sp>
        <p:nvSpPr>
          <p:cNvPr name="AutoShape 12" id="12"/>
          <p:cNvSpPr/>
          <p:nvPr/>
        </p:nvSpPr>
        <p:spPr>
          <a:xfrm rot="0" flipH="false" flipV="false">
            <a:off x="6604000" y="4064000"/>
            <a:ext cx="4572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FFFFFF">
                    <a:alpha val="6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登录界面示意图</a:t>
            </a:r>
            <a:endParaRPr lang="en-US" sz="1100"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762000" y="5334000"/>
            <a:ext cx="10668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FFFFFF">
                    <a:alpha val="5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 请确保您的账号已完成实名认证，以便正常访问服务器资源。</a:t>
            </a:r>
            <a:endParaRPr lang="en-US" sz="1100"/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A192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r="0" t="0" b="0"/>
          <a:stretch>
            <a:fillRect/>
          </a:stretch>
        </p:blipFill>
        <p:spPr>
          <a:xfrm rot="0" flipH="false" flipV="false">
            <a:off x="0" y="0"/>
            <a:ext cx="12192000" cy="6858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3" id="3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016000"/>
            <a:ext cx="304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删除超时设备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714500"/>
            <a:ext cx="762000" cy="50800"/>
          </a:xfrm>
          <a:prstGeom prst="roundRect">
            <a:avLst>
              <a:gd name="adj" fmla="val 0"/>
            </a:avLst>
          </a:prstGeom>
          <a:solidFill>
            <a:srgbClr val="007BFF">
              <a:alpha val="100000"/>
            </a:srgbClr>
          </a:solidFill>
          <a:ln cmpd="sng" cap="flat">
            <a:solidFill>
              <a:srgbClr val="006FE6">
                <a:alpha val="10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762000" y="2032000"/>
            <a:ext cx="5080000" cy="1524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800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对于状态显示为超时的设备，您可以手动进行删除操作，以保持设备列表的整洁，提升管理效率。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6858000" y="1524000"/>
            <a:ext cx="3302000" cy="2540000"/>
          </a:xfrm>
          <a:prstGeom prst="roundRect">
            <a:avLst>
              <a:gd name="adj" fmla="val 5000"/>
            </a:avLst>
          </a:prstGeom>
          <a:solidFill>
            <a:srgbClr val="FFFFFF">
              <a:alpha val="10000"/>
            </a:srgbClr>
          </a:solidFill>
          <a:ln w="12700" cmpd="sng" cap="flat">
            <a:solidFill>
              <a:srgbClr val="007BFF">
                <a:alpha val="5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3"/>
          <a:srcRect l="83" r="83" t="0" b="0"/>
          <a:stretch>
            <a:fillRect/>
          </a:stretch>
        </p:blipFill>
        <p:spPr>
          <a:xfrm rot="0" flipH="false" flipV="false">
            <a:off x="7112000" y="1765300"/>
            <a:ext cx="2794000" cy="2057400"/>
          </a:xfrm>
          <a:prstGeom prst="roundRect">
            <a:avLst>
              <a:gd name="adj" fmla="val 3086"/>
            </a:avLst>
          </a:prstGeom>
          <a:noFill/>
          <a:ln w="25400" cmpd="sng" cap="flat">
            <a:noFill/>
            <a:prstDash val="solid"/>
            <a:round/>
          </a:ln>
          <a:effectLst>
            <a:outerShdw dir="2700000" dist="63500" blurRad="127000" algn="tl" rotWithShape="false">
              <a:srgbClr val="000000">
                <a:alpha val="30000"/>
              </a:srgbClr>
            </a:outerShdw>
          </a:effectLst>
        </p:spPr>
      </p:pic>
      <p:sp>
        <p:nvSpPr>
          <p:cNvPr name="AutoShape 9" id="9"/>
          <p:cNvSpPr/>
          <p:nvPr/>
        </p:nvSpPr>
        <p:spPr>
          <a:xfrm rot="0" flipH="false" flipV="false">
            <a:off x="6858000" y="4191000"/>
            <a:ext cx="3302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FFFFFF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操作界面示意：删除按钮位置</a:t>
            </a:r>
            <a:endParaRPr lang="en-US" sz="1100"/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0" flipH="false" flipV="false">
            <a:off x="762000" y="3810000"/>
            <a:ext cx="406400" cy="406400"/>
          </a:xfrm>
          <a:prstGeom prst="rect">
            <a:avLst/>
          </a:prstGeom>
        </p:spPr>
      </p:pic>
      <p:sp>
        <p:nvSpPr>
          <p:cNvPr name="AutoShape 11" id="11"/>
          <p:cNvSpPr/>
          <p:nvPr/>
        </p:nvSpPr>
        <p:spPr>
          <a:xfrm rot="0" flipH="false" flipV="false">
            <a:off x="1270000" y="3835400"/>
            <a:ext cx="4572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007BFF"/>
                </a:solidFill>
                <a:latin typeface="Noto Sans SC"/>
                <a:ea typeface="Noto Sans SC"/>
                <a:cs typeface="Noto Sans SC"/>
                <a:sym typeface="Noto Sans SC"/>
              </a:rPr>
              <a:t>清理无效数据，释放资源占用</a:t>
            </a:r>
            <a:endParaRPr lang="en-US" sz="1100"/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C1E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r="0" t="0" b="0"/>
          <a:stretch>
            <a:fillRect/>
          </a:stretch>
        </p:blipFill>
        <p:spPr>
          <a:xfrm rot="0" flipH="false" flipV="false">
            <a:off x="0" y="0"/>
            <a:ext cx="12192000" cy="6858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3" id="3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F28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5791200" y="1778000"/>
            <a:ext cx="609600" cy="609600"/>
          </a:xfrm>
          <a:prstGeom prst="rect">
            <a:avLst/>
          </a:prstGeom>
          <a:effectLst>
            <a:outerShdw dir="2700000" dist="0" blurRad="127000" algn="tl" rotWithShape="false">
              <a:srgbClr val="007BFF">
                <a:alpha val="50000"/>
              </a:srgbClr>
            </a:outerShdw>
          </a:effectLst>
        </p:spPr>
      </p:pic>
      <p:sp>
        <p:nvSpPr>
          <p:cNvPr name="AutoShape 5" id="5"/>
          <p:cNvSpPr/>
          <p:nvPr/>
        </p:nvSpPr>
        <p:spPr>
          <a:xfrm rot="0" flipH="false" flipV="false">
            <a:off x="1016000" y="2540000"/>
            <a:ext cx="10160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04 远程挂载NAS硬盘</a:t>
            </a:r>
            <a:endParaRPr lang="en-US" sz="1100"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3556000" y="3429000"/>
            <a:ext cx="1524000" cy="25400"/>
          </a:xfrm>
          <a:prstGeom prst="roundRect">
            <a:avLst>
              <a:gd name="adj" fmla="val 0"/>
            </a:avLst>
          </a:prstGeom>
          <a:gradFill rotWithShape="true">
            <a:gsLst>
              <a:gs pos="0">
                <a:srgbClr val="007BFF">
                  <a:alpha val="0"/>
                </a:srgbClr>
              </a:gs>
              <a:gs pos="100000">
                <a:srgbClr val="007BFF">
                  <a:alpha val="100000"/>
                </a:srgbClr>
              </a:gs>
            </a:gsLst>
            <a:lin ang="0"/>
          </a:gra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7112000" y="3429000"/>
            <a:ext cx="1524000" cy="25400"/>
          </a:xfrm>
          <a:prstGeom prst="roundRect">
            <a:avLst>
              <a:gd name="adj" fmla="val 0"/>
            </a:avLst>
          </a:prstGeom>
          <a:gradFill rotWithShape="true">
            <a:gsLst>
              <a:gs pos="0">
                <a:srgbClr val="007BFF">
                  <a:alpha val="100000"/>
                </a:srgbClr>
              </a:gs>
              <a:gs pos="100000">
                <a:srgbClr val="007BFF">
                  <a:alpha val="0"/>
                </a:srgbClr>
              </a:gs>
            </a:gsLst>
            <a:lin ang="0"/>
          </a:gra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2286000" y="3683000"/>
            <a:ext cx="7620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600">
                <a:solidFill>
                  <a:srgbClr val="FFFFFF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通过网络访问您的NAS存储设备，实现数据的远程管理与共享</a:t>
            </a:r>
            <a:endParaRPr lang="en-US" sz="1100"/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r="0" t="0" b="0"/>
          <a:stretch>
            <a:fillRect/>
          </a:stretch>
        </p:blipFill>
        <p:spPr>
          <a:xfrm rot="0" flipH="false" flipV="false">
            <a:off x="0" y="0"/>
            <a:ext cx="12192000" cy="6858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3" id="3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428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016000"/>
            <a:ext cx="30226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远程挂载操作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714500"/>
            <a:ext cx="762000" cy="50800"/>
          </a:xfrm>
          <a:prstGeom prst="roundRect">
            <a:avLst>
              <a:gd name="adj" fmla="val 0"/>
            </a:avLst>
          </a:prstGeom>
          <a:solidFill>
            <a:srgbClr val="007BFF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762000" y="2032000"/>
            <a:ext cx="5080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8000"/>
            </a:srgbClr>
          </a:solidFill>
          <a:ln w="12700" cmpd="sng" cap="flat">
            <a:solidFill>
              <a:srgbClr val="007BFF">
                <a:alpha val="3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16000" y="2286000"/>
            <a:ext cx="304800" cy="304800"/>
          </a:xfrm>
          <a:prstGeom prst="rect">
            <a:avLst/>
          </a:prstGeom>
        </p:spPr>
      </p:pic>
      <p:sp>
        <p:nvSpPr>
          <p:cNvPr name="AutoShape 8" id="8"/>
          <p:cNvSpPr/>
          <p:nvPr/>
        </p:nvSpPr>
        <p:spPr>
          <a:xfrm rot="0" flipH="false" flipV="false">
            <a:off x="1397000" y="2235200"/>
            <a:ext cx="4318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工具准备与配置解析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1397000" y="2641600"/>
            <a:ext cx="4318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FFFFFF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使用下载的挂载工具，依据配置文件 Xml.xml 中的解析说明进行操作。</a:t>
            </a:r>
            <a:endParaRPr lang="en-US" sz="1100"/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1016000" y="3302000"/>
            <a:ext cx="304800" cy="304800"/>
          </a:xfrm>
          <a:prstGeom prst="rect">
            <a:avLst/>
          </a:prstGeom>
        </p:spPr>
      </p:pic>
      <p:sp>
        <p:nvSpPr>
          <p:cNvPr name="AutoShape 11" id="11"/>
          <p:cNvSpPr/>
          <p:nvPr/>
        </p:nvSpPr>
        <p:spPr>
          <a:xfrm rot="0" flipH="false" flipV="false">
            <a:off x="1397000" y="3251200"/>
            <a:ext cx="4318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关键参数填写</a:t>
            </a:r>
            <a:endParaRPr lang="en-US" sz="1100"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1397000" y="3657600"/>
            <a:ext cx="4318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FFFFFF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准确填写连接名称、API地址、共享文件名、用户名及密码等核心信息。</a:t>
            </a:r>
            <a:endParaRPr lang="en-US" sz="1100"/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1016000" y="4318000"/>
            <a:ext cx="304800" cy="304800"/>
          </a:xfrm>
          <a:prstGeom prst="rect">
            <a:avLst/>
          </a:prstGeom>
        </p:spPr>
      </p:pic>
      <p:sp>
        <p:nvSpPr>
          <p:cNvPr name="AutoShape 14" id="14"/>
          <p:cNvSpPr/>
          <p:nvPr/>
        </p:nvSpPr>
        <p:spPr>
          <a:xfrm rot="0" flipH="false" flipV="false">
            <a:off x="1397000" y="4267200"/>
            <a:ext cx="4318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执行远程挂载</a:t>
            </a:r>
            <a:endParaRPr lang="en-US" sz="1100"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1397000" y="4673600"/>
            <a:ext cx="4318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FFFFFF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确认信息无误后，执行挂载命令，完成远程存储设备的连接。</a:t>
            </a:r>
            <a:endParaRPr lang="en-US" sz="1100"/>
          </a:p>
        </p:txBody>
      </p:sp>
      <p:sp>
        <p:nvSpPr>
          <p:cNvPr name="AutoShape 16" id="16"/>
          <p:cNvSpPr/>
          <p:nvPr/>
        </p:nvSpPr>
        <p:spPr>
          <a:xfrm rot="0" flipH="false" flipV="false">
            <a:off x="6350000" y="2159000"/>
            <a:ext cx="4826000" cy="2794000"/>
          </a:xfrm>
          <a:prstGeom prst="roundRect">
            <a:avLst>
              <a:gd name="adj" fmla="val 4545"/>
            </a:avLst>
          </a:prstGeom>
          <a:solidFill>
            <a:srgbClr val="000000">
              <a:alpha val="50000"/>
            </a:srgbClr>
          </a:solidFill>
          <a:ln w="12700" cmpd="sng" cap="flat">
            <a:solidFill>
              <a:srgbClr val="007BFF">
                <a:alpha val="50000"/>
              </a:srgbClr>
            </a:solidFill>
            <a:prstDash val="solid"/>
            <a:round/>
          </a:ln>
          <a:effectLst>
            <a:outerShdw dir="5400000" dist="0" blurRad="254000" algn="tl" rotWithShape="false">
              <a:srgbClr val="007BFF">
                <a:alpha val="30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7" id="17"/>
          <p:cNvPicPr>
            <a:picLocks noChangeAspect="true"/>
          </p:cNvPicPr>
          <p:nvPr/>
        </p:nvPicPr>
        <p:blipFill>
          <a:blip r:embed="rId9"/>
          <a:srcRect l="161" r="161" t="0" b="0"/>
          <a:stretch>
            <a:fillRect/>
          </a:stretch>
        </p:blipFill>
        <p:spPr>
          <a:xfrm rot="0" flipH="false" flipV="false">
            <a:off x="6477000" y="2298700"/>
            <a:ext cx="4572000" cy="2501900"/>
          </a:xfrm>
          <a:prstGeom prst="roundRect">
            <a:avLst>
              <a:gd name="adj" fmla="val 2538"/>
            </a:avLst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18" id="18"/>
          <p:cNvSpPr/>
          <p:nvPr/>
        </p:nvSpPr>
        <p:spPr>
          <a:xfrm rot="0" flipH="false" flipV="false">
            <a:off x="6350000" y="5080000"/>
            <a:ext cx="4826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200">
                <a:solidFill>
                  <a:srgbClr val="FFFFFF">
                    <a:alpha val="6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挂载工具操作界面示例</a:t>
            </a:r>
            <a:endParaRPr lang="en-US" sz="1100"/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r="0" t="0" b="0"/>
          <a:stretch>
            <a:fillRect/>
          </a:stretch>
        </p:blipFill>
        <p:spPr>
          <a:xfrm rot="0" flipH="false" flipV="false">
            <a:off x="0" y="0"/>
            <a:ext cx="12192000" cy="6858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3" id="3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0" y="0"/>
            <a:ext cx="12192000" cy="50800"/>
          </a:xfrm>
          <a:prstGeom prst="roundRect">
            <a:avLst>
              <a:gd name="adj" fmla="val 0"/>
            </a:avLst>
          </a:prstGeom>
          <a:solidFill>
            <a:srgbClr val="007BFF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0" y="2032000"/>
            <a:ext cx="12192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2400">
                <a:solidFill>
                  <a:srgbClr val="007BFF"/>
                </a:solidFill>
                <a:latin typeface="Noto Sans SC"/>
                <a:ea typeface="Noto Sans SC"/>
                <a:cs typeface="Noto Sans SC"/>
                <a:sym typeface="Noto Sans SC"/>
              </a:rPr>
              <a:t>CHAPTER 05</a:t>
            </a:r>
            <a:endParaRPr lang="en-US" sz="1100"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0" y="2540000"/>
            <a:ext cx="12192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4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高级使用 API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5715000" y="3429000"/>
            <a:ext cx="762000" cy="50800"/>
          </a:xfrm>
          <a:prstGeom prst="roundRect">
            <a:avLst>
              <a:gd name="adj" fmla="val 0"/>
            </a:avLst>
          </a:prstGeom>
          <a:solidFill>
            <a:srgbClr val="007BFF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1016000" y="3683000"/>
            <a:ext cx="10160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600">
                <a:solidFill>
                  <a:srgbClr val="FFFFFF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深度集成与开发进阶指南</a:t>
            </a:r>
            <a:endParaRPr lang="en-US" sz="1100"/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5791200" y="4445000"/>
            <a:ext cx="609600" cy="609600"/>
          </a:xfrm>
          <a:prstGeom prst="rect">
            <a:avLst/>
          </a:prstGeom>
        </p:spPr>
      </p:pic>
      <p:sp>
        <p:nvSpPr>
          <p:cNvPr name="AutoShape 10" id="10"/>
          <p:cNvSpPr/>
          <p:nvPr/>
        </p:nvSpPr>
        <p:spPr>
          <a:xfrm rot="0" flipH="false" flipV="false">
            <a:off x="0" y="6350000"/>
            <a:ext cx="12192000" cy="254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200">
                <a:solidFill>
                  <a:srgbClr val="FFFFFF">
                    <a:alpha val="4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API Integration &amp; Development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A192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r="0" t="0" b="0"/>
          <a:stretch>
            <a:fillRect/>
          </a:stretch>
        </p:blipFill>
        <p:spPr>
          <a:xfrm rot="0" flipH="false" flipV="false">
            <a:off x="0" y="0"/>
            <a:ext cx="12192000" cy="6858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3" id="3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016000"/>
            <a:ext cx="1016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目录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651000"/>
            <a:ext cx="762000" cy="50800"/>
          </a:xfrm>
          <a:prstGeom prst="roundRect">
            <a:avLst>
              <a:gd name="adj" fmla="val 0"/>
            </a:avLst>
          </a:prstGeom>
          <a:solidFill>
            <a:srgbClr val="007BFF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762000" y="2032000"/>
            <a:ext cx="4826000" cy="889000"/>
          </a:xfrm>
          <a:prstGeom prst="roundRect">
            <a:avLst>
              <a:gd name="adj" fmla="val 14285"/>
            </a:avLst>
          </a:prstGeom>
          <a:solidFill>
            <a:srgbClr val="FFFFFF">
              <a:alpha val="5000"/>
            </a:srgbClr>
          </a:solidFill>
          <a:ln w="12700" cmpd="sng" cap="flat">
            <a:solidFill>
              <a:srgbClr val="007BFF">
                <a:alpha val="3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16000" y="2273300"/>
            <a:ext cx="406400" cy="406400"/>
          </a:xfrm>
          <a:prstGeom prst="rect">
            <a:avLst/>
          </a:prstGeom>
        </p:spPr>
      </p:pic>
      <p:sp>
        <p:nvSpPr>
          <p:cNvPr name="AutoShape 8" id="8"/>
          <p:cNvSpPr/>
          <p:nvPr/>
        </p:nvSpPr>
        <p:spPr>
          <a:xfrm rot="0" flipH="false" flipV="false">
            <a:off x="1587500" y="2286000"/>
            <a:ext cx="3810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01. 准备工作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762000" y="3111500"/>
            <a:ext cx="4826000" cy="889000"/>
          </a:xfrm>
          <a:prstGeom prst="roundRect">
            <a:avLst>
              <a:gd name="adj" fmla="val 14285"/>
            </a:avLst>
          </a:prstGeom>
          <a:solidFill>
            <a:srgbClr val="FFFFFF">
              <a:alpha val="5000"/>
            </a:srgbClr>
          </a:solidFill>
          <a:ln w="12700" cmpd="sng" cap="flat">
            <a:solidFill>
              <a:srgbClr val="007BFF">
                <a:alpha val="3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1016000" y="3352800"/>
            <a:ext cx="406400" cy="406400"/>
          </a:xfrm>
          <a:prstGeom prst="rect">
            <a:avLst/>
          </a:prstGeom>
        </p:spPr>
      </p:pic>
      <p:sp>
        <p:nvSpPr>
          <p:cNvPr name="AutoShape 11" id="11"/>
          <p:cNvSpPr/>
          <p:nvPr/>
        </p:nvSpPr>
        <p:spPr>
          <a:xfrm rot="0" flipH="false" flipV="false">
            <a:off x="1587500" y="3365500"/>
            <a:ext cx="3810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02. 安装软件与配置服务</a:t>
            </a:r>
            <a:endParaRPr lang="en-US" sz="1100"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762000" y="4191000"/>
            <a:ext cx="4826000" cy="889000"/>
          </a:xfrm>
          <a:prstGeom prst="roundRect">
            <a:avLst>
              <a:gd name="adj" fmla="val 14285"/>
            </a:avLst>
          </a:prstGeom>
          <a:solidFill>
            <a:srgbClr val="FFFFFF">
              <a:alpha val="5000"/>
            </a:srgbClr>
          </a:solidFill>
          <a:ln w="12700" cmpd="sng" cap="flat">
            <a:solidFill>
              <a:srgbClr val="007BFF">
                <a:alpha val="3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1016000" y="4432300"/>
            <a:ext cx="406400" cy="406400"/>
          </a:xfrm>
          <a:prstGeom prst="rect">
            <a:avLst/>
          </a:prstGeom>
        </p:spPr>
      </p:pic>
      <p:sp>
        <p:nvSpPr>
          <p:cNvPr name="AutoShape 14" id="14"/>
          <p:cNvSpPr/>
          <p:nvPr/>
        </p:nvSpPr>
        <p:spPr>
          <a:xfrm rot="0" flipH="false" flipV="false">
            <a:off x="1587500" y="4445000"/>
            <a:ext cx="3810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03. 服务器IP上报与地址获取</a:t>
            </a:r>
            <a:endParaRPr lang="en-US" sz="1100"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6350000" y="2032000"/>
            <a:ext cx="4826000" cy="889000"/>
          </a:xfrm>
          <a:prstGeom prst="roundRect">
            <a:avLst>
              <a:gd name="adj" fmla="val 14285"/>
            </a:avLst>
          </a:prstGeom>
          <a:solidFill>
            <a:srgbClr val="FFFFFF">
              <a:alpha val="5000"/>
            </a:srgbClr>
          </a:solidFill>
          <a:ln w="12700" cmpd="sng" cap="flat">
            <a:solidFill>
              <a:srgbClr val="007BFF">
                <a:alpha val="3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0" flipH="false" flipV="false">
            <a:off x="6604000" y="2273300"/>
            <a:ext cx="406400" cy="406400"/>
          </a:xfrm>
          <a:prstGeom prst="rect">
            <a:avLst/>
          </a:prstGeom>
        </p:spPr>
      </p:pic>
      <p:sp>
        <p:nvSpPr>
          <p:cNvPr name="AutoShape 17" id="17"/>
          <p:cNvSpPr/>
          <p:nvPr/>
        </p:nvSpPr>
        <p:spPr>
          <a:xfrm rot="0" flipH="false" flipV="false">
            <a:off x="7175500" y="2286000"/>
            <a:ext cx="3810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04. 远程挂载NAS硬盘</a:t>
            </a:r>
            <a:endParaRPr lang="en-US" sz="1100"/>
          </a:p>
        </p:txBody>
      </p:sp>
      <p:sp>
        <p:nvSpPr>
          <p:cNvPr name="AutoShape 18" id="18"/>
          <p:cNvSpPr/>
          <p:nvPr/>
        </p:nvSpPr>
        <p:spPr>
          <a:xfrm rot="0" flipH="false" flipV="false">
            <a:off x="6350000" y="3111500"/>
            <a:ext cx="4826000" cy="889000"/>
          </a:xfrm>
          <a:prstGeom prst="roundRect">
            <a:avLst>
              <a:gd name="adj" fmla="val 14285"/>
            </a:avLst>
          </a:prstGeom>
          <a:solidFill>
            <a:srgbClr val="FFFFFF">
              <a:alpha val="5000"/>
            </a:srgbClr>
          </a:solidFill>
          <a:ln w="12700" cmpd="sng" cap="flat">
            <a:solidFill>
              <a:srgbClr val="007BFF">
                <a:alpha val="3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9" id="19"/>
          <p:cNvPicPr>
            <a:picLocks noChangeAspect="true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0" flipH="false" flipV="false">
            <a:off x="6604000" y="3352800"/>
            <a:ext cx="406400" cy="406400"/>
          </a:xfrm>
          <a:prstGeom prst="rect">
            <a:avLst/>
          </a:prstGeom>
        </p:spPr>
      </p:pic>
      <p:sp>
        <p:nvSpPr>
          <p:cNvPr name="AutoShape 20" id="20"/>
          <p:cNvSpPr/>
          <p:nvPr/>
        </p:nvSpPr>
        <p:spPr>
          <a:xfrm rot="0" flipH="false" flipV="false">
            <a:off x="7175500" y="3365500"/>
            <a:ext cx="3810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05. 高级使用API</a:t>
            </a:r>
            <a:endParaRPr lang="en-US" sz="1100"/>
          </a:p>
        </p:txBody>
      </p:sp>
      <p:sp>
        <p:nvSpPr>
          <p:cNvPr name="AutoShape 21" id="21"/>
          <p:cNvSpPr/>
          <p:nvPr/>
        </p:nvSpPr>
        <p:spPr>
          <a:xfrm rot="0" flipH="false" flipV="false">
            <a:off x="6350000" y="4191000"/>
            <a:ext cx="4826000" cy="889000"/>
          </a:xfrm>
          <a:prstGeom prst="roundRect">
            <a:avLst>
              <a:gd name="adj" fmla="val 14285"/>
            </a:avLst>
          </a:prstGeom>
          <a:solidFill>
            <a:srgbClr val="FFFFFF">
              <a:alpha val="5000"/>
            </a:srgbClr>
          </a:solidFill>
          <a:ln w="12700" cmpd="sng" cap="flat">
            <a:solidFill>
              <a:srgbClr val="007BFF">
                <a:alpha val="3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22" id="22"/>
          <p:cNvPicPr>
            <a:picLocks noChangeAspect="true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0" flipH="false" flipV="false">
            <a:off x="6604000" y="4432300"/>
            <a:ext cx="406400" cy="406400"/>
          </a:xfrm>
          <a:prstGeom prst="rect">
            <a:avLst/>
          </a:prstGeom>
        </p:spPr>
      </p:pic>
      <p:sp>
        <p:nvSpPr>
          <p:cNvPr name="AutoShape 23" id="23"/>
          <p:cNvSpPr/>
          <p:nvPr/>
        </p:nvSpPr>
        <p:spPr>
          <a:xfrm rot="0" flipH="false" flipV="false">
            <a:off x="7175500" y="4445000"/>
            <a:ext cx="3810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06. 总结与致谢</a:t>
            </a:r>
            <a:endParaRPr lang="en-US" sz="1100"/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r="0" t="0" b="0"/>
          <a:stretch>
            <a:fillRect/>
          </a:stretch>
        </p:blipFill>
        <p:spPr>
          <a:xfrm rot="0" flipH="false" flipV="false">
            <a:off x="0" y="0"/>
            <a:ext cx="12192000" cy="6858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3" id="3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762000"/>
            <a:ext cx="10668000" cy="584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API使用说明与总结致谢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651000"/>
            <a:ext cx="5334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007BFF"/>
                </a:solidFill>
                <a:latin typeface="Noto Sans SC"/>
                <a:ea typeface="Noto Sans SC"/>
                <a:cs typeface="Noto Sans SC"/>
                <a:sym typeface="Noto Sans SC"/>
              </a:rPr>
              <a:t>API 接口调用指南</a:t>
            </a:r>
            <a:endParaRPr lang="en-US" sz="1100"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762000" y="2095500"/>
            <a:ext cx="5334000" cy="635000"/>
          </a:xfrm>
          <a:prstGeom prst="roundRect">
            <a:avLst>
              <a:gd name="adj" fmla="val 20000"/>
            </a:avLst>
          </a:prstGeom>
          <a:solidFill>
            <a:srgbClr val="007BFF">
              <a:alpha val="15000"/>
            </a:srgbClr>
          </a:solidFill>
          <a:ln w="12700" cmpd="sng" cap="flat">
            <a:solidFill>
              <a:srgbClr val="007BFF">
                <a:alpha val="50000"/>
              </a:srgbClr>
            </a:solidFill>
            <a:prstDash val="solid"/>
            <a:round/>
          </a:ln>
        </p:spPr>
        <p:txBody>
          <a:bodyPr anchor="ctr" rtlCol="false" anchorCtr="false" vert="horz" wrap="square" lIns="127000" rIns="12700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200">
                <a:solidFill>
                  <a:srgbClr val="DCDCDC"/>
                </a:solidFill>
                <a:latin typeface="Roboto Mono"/>
                <a:ea typeface="Roboto Mono"/>
                <a:cs typeface="Roboto Mono"/>
                <a:sym typeface="Roboto Mono"/>
              </a:rPr>
              <a:t>https://door.highyue.com/ipv6/get_ip.php?username=daniel&amp;pwd=xxx&amp;name=DataBase&amp;num=1</a:t>
            </a:r>
            <a:endParaRPr lang="en-US" sz="1100"/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762000" y="2921000"/>
            <a:ext cx="254000" cy="254000"/>
          </a:xfrm>
          <a:prstGeom prst="rect">
            <a:avLst/>
          </a:prstGeom>
        </p:spPr>
      </p:pic>
      <p:sp>
        <p:nvSpPr>
          <p:cNvPr name="AutoShape 8" id="8"/>
          <p:cNvSpPr/>
          <p:nvPr/>
        </p:nvSpPr>
        <p:spPr>
          <a:xfrm rot="0" flipH="false" flipV="false">
            <a:off x="1143000" y="2895600"/>
            <a:ext cx="4953000" cy="3048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username：</a:t>
            </a:r>
            <a:r>
              <a:rPr lang="en-US" b="false" i="false" strike="noStrike" u="none" sz="1400">
                <a:solidFill>
                  <a:srgbClr val="C8C8C8"/>
                </a:solidFill>
                <a:latin typeface="Noto Sans SC"/>
                <a:ea typeface="Noto Sans SC"/>
                <a:cs typeface="Noto Sans SC"/>
                <a:sym typeface="Noto Sans SC"/>
              </a:rPr>
              <a:t>您的注册用户名</a:t>
            </a:r>
            <a:endParaRPr lang="en-US" sz="1100"/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762000" y="3302000"/>
            <a:ext cx="254000" cy="254000"/>
          </a:xfrm>
          <a:prstGeom prst="rect">
            <a:avLst/>
          </a:prstGeom>
        </p:spPr>
      </p:pic>
      <p:sp>
        <p:nvSpPr>
          <p:cNvPr name="AutoShape 10" id="10"/>
          <p:cNvSpPr/>
          <p:nvPr/>
        </p:nvSpPr>
        <p:spPr>
          <a:xfrm rot="0" flipH="false" flipV="false">
            <a:off x="1143000" y="3276600"/>
            <a:ext cx="4953000" cy="3048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pwd：</a:t>
            </a:r>
            <a:r>
              <a:rPr lang="en-US" b="false" i="false" strike="noStrike" u="none" sz="1400">
                <a:solidFill>
                  <a:srgbClr val="C8C8C8"/>
                </a:solidFill>
                <a:latin typeface="Noto Sans SC"/>
                <a:ea typeface="Noto Sans SC"/>
                <a:cs typeface="Noto Sans SC"/>
                <a:sym typeface="Noto Sans SC"/>
              </a:rPr>
              <a:t>加密后的访问密码</a:t>
            </a:r>
            <a:endParaRPr lang="en-US" sz="1100"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762000" y="3683000"/>
            <a:ext cx="254000" cy="254000"/>
          </a:xfrm>
          <a:prstGeom prst="rect">
            <a:avLst/>
          </a:prstGeom>
        </p:spPr>
      </p:pic>
      <p:sp>
        <p:nvSpPr>
          <p:cNvPr name="AutoShape 12" id="12"/>
          <p:cNvSpPr/>
          <p:nvPr/>
        </p:nvSpPr>
        <p:spPr>
          <a:xfrm rot="0" flipH="false" flipV="false">
            <a:off x="1143000" y="3657600"/>
            <a:ext cx="4953000" cy="3048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name：</a:t>
            </a:r>
            <a:r>
              <a:rPr lang="en-US" b="false" i="false" strike="noStrike" u="none" sz="1400">
                <a:solidFill>
                  <a:srgbClr val="C8C8C8"/>
                </a:solidFill>
                <a:latin typeface="Noto Sans SC"/>
                <a:ea typeface="Noto Sans SC"/>
                <a:cs typeface="Noto Sans SC"/>
                <a:sym typeface="Noto Sans SC"/>
              </a:rPr>
              <a:t>目标设备的名称标识</a:t>
            </a:r>
            <a:endParaRPr lang="en-US" sz="1100"/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762000" y="4064000"/>
            <a:ext cx="254000" cy="254000"/>
          </a:xfrm>
          <a:prstGeom prst="rect">
            <a:avLst/>
          </a:prstGeom>
        </p:spPr>
      </p:pic>
      <p:sp>
        <p:nvSpPr>
          <p:cNvPr name="AutoShape 14" id="14"/>
          <p:cNvSpPr/>
          <p:nvPr/>
        </p:nvSpPr>
        <p:spPr>
          <a:xfrm rot="0" flipH="false" flipV="false">
            <a:off x="1143000" y="4038600"/>
            <a:ext cx="4953000" cy="3048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num：</a:t>
            </a:r>
            <a:r>
              <a:rPr lang="en-US" b="false" i="false" strike="noStrike" u="none" sz="1400">
                <a:solidFill>
                  <a:srgbClr val="C8C8C8"/>
                </a:solidFill>
                <a:latin typeface="Noto Sans SC"/>
                <a:ea typeface="Noto Sans SC"/>
                <a:cs typeface="Noto Sans SC"/>
                <a:sym typeface="Noto Sans SC"/>
              </a:rPr>
              <a:t>需要获取的IPv6地址顺序号</a:t>
            </a:r>
            <a:endParaRPr lang="en-US" sz="1100"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762000" y="4699000"/>
            <a:ext cx="5334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007BFF"/>
                </a:solidFill>
                <a:latin typeface="Noto Sans SC"/>
                <a:ea typeface="Noto Sans SC"/>
                <a:cs typeface="Noto Sans SC"/>
                <a:sym typeface="Noto Sans SC"/>
              </a:rPr>
              <a:t>总结与致谢</a:t>
            </a:r>
            <a:endParaRPr lang="en-US" sz="1100"/>
          </a:p>
        </p:txBody>
      </p:sp>
      <p:sp>
        <p:nvSpPr>
          <p:cNvPr name="AutoShape 16" id="16"/>
          <p:cNvSpPr/>
          <p:nvPr/>
        </p:nvSpPr>
        <p:spPr>
          <a:xfrm rot="0" flipH="false" flipV="false">
            <a:off x="762000" y="5143500"/>
            <a:ext cx="5334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anchorCtr="false" vert="horz" wrap="square" lIns="190500" rIns="190500" tIns="127000" bIns="127000"/>
          <a:lstStyle/>
          <a:p>
            <a:pPr algn="ctr" indent="0">
              <a:lnSpc>
                <a:spcPct val="108333"/>
              </a:lnSpc>
              <a:defRPr/>
            </a:pPr>
            <a:r>
              <a:rPr lang="en-US" b="false" i="false" strike="noStrike" u="none" sz="1400">
                <a:solidFill>
                  <a:srgbClr val="DCDCDC"/>
                </a:solidFill>
                <a:latin typeface="Noto Sans SC"/>
                <a:ea typeface="Noto Sans SC"/>
                <a:cs typeface="Noto Sans SC"/>
                <a:sym typeface="Noto Sans SC"/>
              </a:rPr>
              <a:t>感谢您观看本次“海跃精灵小白”使用入门指南。希望本指南能帮助您顺利集成API接口并使用该工具。如有技术疑问，请随时联系技术支持团队。</a:t>
            </a:r>
            <a:endParaRPr lang="en-US" sz="1100"/>
          </a:p>
        </p:txBody>
      </p:sp>
      <p:sp>
        <p:nvSpPr>
          <p:cNvPr name="AutoShape 17" id="17"/>
          <p:cNvSpPr/>
          <p:nvPr/>
        </p:nvSpPr>
        <p:spPr>
          <a:xfrm rot="0" flipH="false" flipV="false">
            <a:off x="7874000" y="1778000"/>
            <a:ext cx="2540000" cy="3048000"/>
          </a:xfrm>
          <a:prstGeom prst="roundRect">
            <a:avLst>
              <a:gd name="adj" fmla="val 5000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5400000" dist="127000" blurRad="254000" algn="tl" rotWithShape="false">
              <a:srgbClr val="007BFF">
                <a:alpha val="40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8" id="18"/>
          <p:cNvPicPr>
            <a:picLocks noChangeAspect="true"/>
          </p:cNvPicPr>
          <p:nvPr/>
        </p:nvPicPr>
        <p:blipFill>
          <a:blip r:embed="rId5"/>
          <a:srcRect l="41" r="41" t="0" b="0"/>
          <a:stretch>
            <a:fillRect/>
          </a:stretch>
        </p:blipFill>
        <p:spPr>
          <a:xfrm rot="0" flipH="false" flipV="false">
            <a:off x="8001000" y="1981200"/>
            <a:ext cx="2286000" cy="26416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19" id="19"/>
          <p:cNvSpPr/>
          <p:nvPr/>
        </p:nvSpPr>
        <p:spPr>
          <a:xfrm rot="0" flipH="false" flipV="false">
            <a:off x="7874000" y="4953000"/>
            <a:ext cx="2540000" cy="3048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200">
                <a:solidFill>
                  <a:srgbClr val="FFFFFF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API 接口返回示例</a:t>
            </a:r>
            <a:endParaRPr lang="en-US" sz="1100"/>
          </a:p>
        </p:txBody>
      </p:sp>
      <p:pic>
        <p:nvPicPr>
          <p:cNvPr name="Picture 20" id="20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>
            <a:off x="10668000" y="6190112"/>
            <a:ext cx="1524000" cy="6678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r="0" t="0" b="0"/>
          <a:stretch>
            <a:fillRect/>
          </a:stretch>
        </p:blipFill>
        <p:spPr>
          <a:xfrm rot="0" flipH="false" flipV="false">
            <a:off x="0" y="0"/>
            <a:ext cx="12192000" cy="6858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3" id="3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0" y="0"/>
            <a:ext cx="12192000" cy="50800"/>
          </a:xfrm>
          <a:prstGeom prst="roundRect">
            <a:avLst>
              <a:gd name="adj" fmla="val 0"/>
            </a:avLst>
          </a:prstGeom>
          <a:solidFill>
            <a:srgbClr val="007BFF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1016000" y="2413000"/>
            <a:ext cx="101600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4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01 准备工作</a:t>
            </a:r>
            <a:endParaRPr lang="en-US" sz="1100"/>
          </a:p>
        </p:txBody>
      </p:sp>
      <p:cxnSp>
        <p:nvCxnSpPr>
          <p:cNvPr name="Connector 6" id="6"/>
          <p:cNvCxnSpPr/>
          <p:nvPr/>
        </p:nvCxnSpPr>
        <p:spPr>
          <a:xfrm rot="-34376" flipH="false" flipV="false">
            <a:off x="5461032" y="3549650"/>
            <a:ext cx="1270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38100" cmpd="sng" cap="flat">
            <a:solidFill>
              <a:srgbClr val="007BFF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name="AutoShape 7" id="7"/>
          <p:cNvSpPr/>
          <p:nvPr/>
        </p:nvSpPr>
        <p:spPr>
          <a:xfrm rot="0" flipH="false" flipV="false">
            <a:off x="1016000" y="3810000"/>
            <a:ext cx="10160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600" spc="400">
                <a:solidFill>
                  <a:srgbClr val="FFFFFF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PREPARATION WORK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5715000" y="6096000"/>
            <a:ext cx="762000" cy="508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A192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r="0" t="0" b="0"/>
          <a:stretch>
            <a:fillRect/>
          </a:stretch>
        </p:blipFill>
        <p:spPr>
          <a:xfrm rot="0" flipH="false" flipV="false">
            <a:off x="0" y="0"/>
            <a:ext cx="12192000" cy="6858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3" id="3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016000"/>
            <a:ext cx="30226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下载必要软件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905000"/>
            <a:ext cx="5080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800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请访问以下链接下载所需工具：</a:t>
            </a:r>
            <a:endParaRPr lang="en-US" sz="1100"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762000" y="2413000"/>
            <a:ext cx="5080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10000"/>
            </a:srgbClr>
          </a:solidFill>
          <a:ln w="12700" cmpd="sng" cap="flat">
            <a:solidFill>
              <a:srgbClr val="007BFF">
                <a:alpha val="5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952500" y="2641600"/>
            <a:ext cx="304800" cy="304800"/>
          </a:xfrm>
          <a:prstGeom prst="rect">
            <a:avLst/>
          </a:prstGeom>
        </p:spPr>
      </p:pic>
      <p:sp>
        <p:nvSpPr>
          <p:cNvPr name="AutoShape 8" id="8"/>
          <p:cNvSpPr/>
          <p:nvPr/>
        </p:nvSpPr>
        <p:spPr>
          <a:xfrm rot="0" flipH="false" flipV="false">
            <a:off x="1397000" y="2603500"/>
            <a:ext cx="4318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sng" sz="1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https://ipv6.highyue.com/file_manage.php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762000" y="3429000"/>
            <a:ext cx="5080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需要下载的软件清单：</a:t>
            </a:r>
            <a:endParaRPr lang="en-US" sz="1100"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762000" y="3937000"/>
            <a:ext cx="5080000" cy="635000"/>
          </a:xfrm>
          <a:prstGeom prst="roundRect">
            <a:avLst>
              <a:gd name="adj" fmla="val 20000"/>
            </a:avLst>
          </a:prstGeom>
          <a:solidFill>
            <a:srgbClr val="FFFFFF">
              <a:alpha val="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952500" y="4102100"/>
            <a:ext cx="304800" cy="304800"/>
          </a:xfrm>
          <a:prstGeom prst="rect">
            <a:avLst/>
          </a:prstGeom>
        </p:spPr>
      </p:pic>
      <p:sp>
        <p:nvSpPr>
          <p:cNvPr name="AutoShape 12" id="12"/>
          <p:cNvSpPr/>
          <p:nvPr/>
        </p:nvSpPr>
        <p:spPr>
          <a:xfrm rot="0" flipH="false" flipV="false">
            <a:off x="1397000" y="4064000"/>
            <a:ext cx="4318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服务器登录器（或脚本）</a:t>
            </a:r>
            <a:endParaRPr lang="en-US" sz="1100"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762000" y="4699000"/>
            <a:ext cx="5080000" cy="635000"/>
          </a:xfrm>
          <a:prstGeom prst="roundRect">
            <a:avLst>
              <a:gd name="adj" fmla="val 20000"/>
            </a:avLst>
          </a:prstGeom>
          <a:solidFill>
            <a:srgbClr val="FFFFFF">
              <a:alpha val="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4" id="14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952500" y="4864100"/>
            <a:ext cx="304800" cy="304800"/>
          </a:xfrm>
          <a:prstGeom prst="rect">
            <a:avLst/>
          </a:prstGeom>
        </p:spPr>
      </p:pic>
      <p:sp>
        <p:nvSpPr>
          <p:cNvPr name="AutoShape 15" id="15"/>
          <p:cNvSpPr/>
          <p:nvPr/>
        </p:nvSpPr>
        <p:spPr>
          <a:xfrm rot="0" flipH="false" flipV="false">
            <a:off x="1397000" y="4826000"/>
            <a:ext cx="4318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挂载工具</a:t>
            </a:r>
            <a:endParaRPr lang="en-US" sz="1100"/>
          </a:p>
        </p:txBody>
      </p:sp>
      <p:sp>
        <p:nvSpPr>
          <p:cNvPr name="AutoShape 16" id="16"/>
          <p:cNvSpPr/>
          <p:nvPr/>
        </p:nvSpPr>
        <p:spPr>
          <a:xfrm rot="0" flipH="false" flipV="false">
            <a:off x="6350000" y="2286000"/>
            <a:ext cx="4826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"/>
            </a:srgbClr>
          </a:solidFill>
          <a:ln w="12700" cmpd="sng" cap="flat">
            <a:solidFill>
              <a:srgbClr val="007BFF">
                <a:alpha val="3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7" id="17"/>
          <p:cNvPicPr>
            <a:picLocks noChangeAspect="true"/>
          </p:cNvPicPr>
          <p:nvPr/>
        </p:nvPicPr>
        <p:blipFill>
          <a:blip r:embed="rId9"/>
          <a:srcRect l="0" r="0" t="344" b="344"/>
          <a:stretch>
            <a:fillRect/>
          </a:stretch>
        </p:blipFill>
        <p:spPr>
          <a:xfrm rot="0" flipH="false" flipV="false">
            <a:off x="6477000" y="2476500"/>
            <a:ext cx="4572000" cy="1282700"/>
          </a:xfrm>
          <a:prstGeom prst="roundRect">
            <a:avLst>
              <a:gd name="adj" fmla="val 4950"/>
            </a:avLst>
          </a:prstGeom>
          <a:noFill/>
          <a:ln w="25400" cmpd="sng" cap="flat">
            <a:noFill/>
            <a:prstDash val="solid"/>
            <a:round/>
          </a:ln>
          <a:effectLst>
            <a:outerShdw dir="2700000" dist="63500" blurRad="127000" algn="tl" rotWithShape="false">
              <a:srgbClr val="000000">
                <a:alpha val="30000"/>
              </a:srgbClr>
            </a:outerShdw>
          </a:effectLst>
        </p:spPr>
      </p:pic>
      <p:sp>
        <p:nvSpPr>
          <p:cNvPr name="AutoShape 18" id="18"/>
          <p:cNvSpPr/>
          <p:nvPr/>
        </p:nvSpPr>
        <p:spPr>
          <a:xfrm rot="0" flipH="false" flipV="false">
            <a:off x="6350000" y="4318000"/>
            <a:ext cx="4826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FFFFFF">
                    <a:alpha val="6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下载页面示例截图</a:t>
            </a:r>
            <a:endParaRPr lang="en-US" sz="1100"/>
          </a:p>
        </p:txBody>
      </p:sp>
      <p:cxnSp>
        <p:nvCxnSpPr>
          <p:cNvPr name="Connector 19" id="19"/>
          <p:cNvCxnSpPr/>
          <p:nvPr/>
        </p:nvCxnSpPr>
        <p:spPr>
          <a:xfrm rot="-4092" flipH="false" flipV="false">
            <a:off x="762004" y="5835650"/>
            <a:ext cx="1066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mpd="sng" cap="flat">
            <a:solidFill>
              <a:srgbClr val="007BFF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r="0" t="0" b="0"/>
          <a:stretch>
            <a:fillRect/>
          </a:stretch>
        </p:blipFill>
        <p:spPr>
          <a:xfrm rot="0" flipH="false" flipV="false">
            <a:off x="0" y="0"/>
            <a:ext cx="12192000" cy="6858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3" id="3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016000"/>
            <a:ext cx="40259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服务器登录器下载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714500"/>
            <a:ext cx="762000" cy="50800"/>
          </a:xfrm>
          <a:prstGeom prst="roundRect">
            <a:avLst>
              <a:gd name="adj" fmla="val 0"/>
            </a:avLst>
          </a:prstGeom>
          <a:solidFill>
            <a:srgbClr val="007BFF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762000" y="2032000"/>
            <a:ext cx="5080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下载地址：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762000" y="2476500"/>
            <a:ext cx="5080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"/>
            </a:srgbClr>
          </a:solidFill>
          <a:ln w="12700" cmpd="sng" cap="flat">
            <a:solidFill>
              <a:srgbClr val="007BFF">
                <a:alpha val="50000"/>
              </a:srgbClr>
            </a:solidFill>
            <a:prstDash val="solid"/>
            <a:round/>
          </a:ln>
        </p:spPr>
        <p:txBody>
          <a:bodyPr anchor="ctr" rtlCol="false" anchorCtr="false" vert="horz" wrap="square" lIns="190500" rIns="19050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sng" sz="1400">
                <a:solidFill>
                  <a:srgbClr val="007BFF"/>
                </a:solidFill>
                <a:latin typeface="Noto Sans SC"/>
                <a:ea typeface="Noto Sans SC"/>
                <a:cs typeface="Noto Sans SC"/>
                <a:sym typeface="Noto Sans SC"/>
              </a:rPr>
              <a:t>https://ipv6.highyue.com/file_manage.php?action=download&amp;file_id=f96839f25b11b706bb5ee0261cf330e5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762000" y="3683000"/>
            <a:ext cx="5080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600">
                <a:solidFill>
                  <a:srgbClr val="FFFFFF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安装说明：</a:t>
            </a:r>
            <a:r>
              <a:rPr lang="en-US" b="false" i="false" strike="noStrike" u="none" sz="1600">
                <a:solidFill>
                  <a:srgbClr val="FFFFFF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</a:pPr>
            <a:r>
              <a:rPr lang="en-US" b="false" i="false" strike="noStrike" u="none" sz="1600">
                <a:solidFill>
                  <a:srgbClr val="FFFFFF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请将此软件下载后，直接安装在您的服务器操作系统上，以便后续进行远程登录管理。</a:t>
            </a:r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6604000" y="2349500"/>
            <a:ext cx="3810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5000"/>
            </a:srgbClr>
          </a:solidFill>
          <a:ln w="12700" cmpd="sng" cap="flat">
            <a:solidFill>
              <a:srgbClr val="FFFFFF">
                <a:alpha val="2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3"/>
          <a:srcRect l="120" r="120" t="0" b="0"/>
          <a:stretch>
            <a:fillRect/>
          </a:stretch>
        </p:blipFill>
        <p:spPr>
          <a:xfrm rot="0" flipH="false" flipV="false">
            <a:off x="6731000" y="2463800"/>
            <a:ext cx="3556000" cy="1676400"/>
          </a:xfrm>
          <a:prstGeom prst="roundRect">
            <a:avLst>
              <a:gd name="adj" fmla="val 3787"/>
            </a:avLst>
          </a:prstGeom>
          <a:noFill/>
          <a:ln w="25400" cmpd="sng" cap="flat">
            <a:noFill/>
            <a:prstDash val="solid"/>
            <a:round/>
          </a:ln>
          <a:effectLst>
            <a:outerShdw dir="2700000" dist="63500" blurRad="127000" algn="tl" rotWithShape="false">
              <a:srgbClr val="000000">
                <a:alpha val="50000"/>
              </a:srgbClr>
            </a:outerShdw>
          </a:effectLst>
        </p:spPr>
      </p:pic>
      <p:sp>
        <p:nvSpPr>
          <p:cNvPr name="AutoShape 11" id="11"/>
          <p:cNvSpPr/>
          <p:nvPr/>
        </p:nvSpPr>
        <p:spPr>
          <a:xfrm rot="0" flipH="false" flipV="false">
            <a:off x="6604000" y="4381500"/>
            <a:ext cx="3810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200">
                <a:solidFill>
                  <a:srgbClr val="FFFFFF">
                    <a:alpha val="6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服务器登录器界面预览</a:t>
            </a:r>
            <a:endParaRPr lang="en-US" sz="1100"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0" y="6807200"/>
            <a:ext cx="12192000" cy="50800"/>
          </a:xfrm>
          <a:prstGeom prst="roundRect">
            <a:avLst>
              <a:gd name="adj" fmla="val 0"/>
            </a:avLst>
          </a:prstGeom>
          <a:gradFill rotWithShape="true">
            <a:gsLst>
              <a:gs pos="0">
                <a:srgbClr val="007BFF">
                  <a:alpha val="0"/>
                </a:srgbClr>
              </a:gs>
              <a:gs pos="50000">
                <a:srgbClr val="007BFF">
                  <a:alpha val="100000"/>
                </a:srgbClr>
              </a:gs>
              <a:gs pos="100000">
                <a:srgbClr val="007BFF">
                  <a:alpha val="0"/>
                </a:srgbClr>
              </a:gs>
            </a:gsLst>
            <a:lin ang="0"/>
          </a:gra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r="0" t="0" b="0"/>
          <a:stretch>
            <a:fillRect/>
          </a:stretch>
        </p:blipFill>
        <p:spPr>
          <a:xfrm rot="0" flipH="false" flipV="false">
            <a:off x="0" y="0"/>
            <a:ext cx="12192000" cy="6858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3" id="3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016000"/>
            <a:ext cx="30226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挂载工具下载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714500"/>
            <a:ext cx="762000" cy="50800"/>
          </a:xfrm>
          <a:prstGeom prst="roundRect">
            <a:avLst>
              <a:gd name="adj" fmla="val 0"/>
            </a:avLst>
          </a:prstGeom>
          <a:solidFill>
            <a:srgbClr val="007BFF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762000" y="2032000"/>
            <a:ext cx="5080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800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请下载以下工具，用于后续的远程挂载操作：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762000" y="2540000"/>
            <a:ext cx="5080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"/>
            </a:srgbClr>
          </a:solidFill>
          <a:ln w="12700" cmpd="sng" cap="flat">
            <a:solidFill>
              <a:srgbClr val="007BFF">
                <a:alpha val="5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952500" y="2844800"/>
            <a:ext cx="406400" cy="406400"/>
          </a:xfrm>
          <a:prstGeom prst="rect">
            <a:avLst/>
          </a:prstGeom>
        </p:spPr>
      </p:pic>
      <p:sp>
        <p:nvSpPr>
          <p:cNvPr name="AutoShape 9" id="9"/>
          <p:cNvSpPr/>
          <p:nvPr/>
        </p:nvSpPr>
        <p:spPr>
          <a:xfrm rot="0" flipH="false" flipV="false">
            <a:off x="1460500" y="2667000"/>
            <a:ext cx="4191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4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下载地址：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</a:pPr>
            <a:r>
              <a:rPr lang="en-US" b="false" i="false" strike="noStrike" u="sng" sz="1200">
                <a:solidFill>
                  <a:srgbClr val="B4C8DC"/>
                </a:solidFill>
                <a:latin typeface="Noto Sans SC"/>
                <a:ea typeface="Noto Sans SC"/>
                <a:cs typeface="Noto Sans SC"/>
                <a:sym typeface="Noto Sans SC"/>
              </a:rPr>
              <a:t>https://ipv6.highyue.com/file_manage.php?action=download&amp;file_id=1ed7a8dd728e12ad1d218e56af556f36</a:t>
            </a:r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762000" y="3810000"/>
            <a:ext cx="5080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FFFFFF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注：下载后请检查文件完整性，确保网络环境支持IPv6访问。</a:t>
            </a:r>
            <a:endParaRPr lang="en-US" sz="1100"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6350000" y="1651000"/>
            <a:ext cx="4826000" cy="2794000"/>
          </a:xfrm>
          <a:prstGeom prst="roundRect">
            <a:avLst>
              <a:gd name="adj" fmla="val 4545"/>
            </a:avLst>
          </a:prstGeom>
          <a:solidFill>
            <a:srgbClr val="000000">
              <a:alpha val="30000"/>
            </a:srgbClr>
          </a:solidFill>
          <a:ln w="12700" cmpd="sng" cap="flat">
            <a:solidFill>
              <a:srgbClr val="FFFFFF">
                <a:alpha val="1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2" id="12"/>
          <p:cNvPicPr>
            <a:picLocks noChangeAspect="true"/>
          </p:cNvPicPr>
          <p:nvPr/>
        </p:nvPicPr>
        <p:blipFill>
          <a:blip r:embed="rId5"/>
          <a:srcRect l="0" r="0" t="92" b="92"/>
          <a:stretch>
            <a:fillRect/>
          </a:stretch>
        </p:blipFill>
        <p:spPr>
          <a:xfrm rot="0" flipH="false" flipV="false">
            <a:off x="6477000" y="1803400"/>
            <a:ext cx="4572000" cy="2489200"/>
          </a:xfrm>
          <a:prstGeom prst="roundRect">
            <a:avLst>
              <a:gd name="adj" fmla="val 2551"/>
            </a:avLst>
          </a:prstGeom>
          <a:noFill/>
          <a:ln w="12700" cmpd="sng" cap="flat">
            <a:solidFill>
              <a:srgbClr val="007BFF">
                <a:alpha val="30000"/>
              </a:srgbClr>
            </a:solidFill>
            <a:prstDash val="solid"/>
            <a:round/>
          </a:ln>
        </p:spPr>
      </p:pic>
      <p:sp>
        <p:nvSpPr>
          <p:cNvPr name="AutoShape 13" id="13"/>
          <p:cNvSpPr/>
          <p:nvPr/>
        </p:nvSpPr>
        <p:spPr>
          <a:xfrm rot="0" flipH="false" flipV="false">
            <a:off x="6350000" y="4572000"/>
            <a:ext cx="4826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200">
                <a:solidFill>
                  <a:srgbClr val="FFFFFF">
                    <a:alpha val="6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挂载工具运行界面示例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0" y="6807200"/>
            <a:ext cx="12192000" cy="50800"/>
          </a:xfrm>
          <a:prstGeom prst="roundRect">
            <a:avLst>
              <a:gd name="adj" fmla="val 0"/>
            </a:avLst>
          </a:prstGeom>
          <a:gradFill rotWithShape="true">
            <a:gsLst>
              <a:gs pos="0">
                <a:srgbClr val="007BFF">
                  <a:alpha val="0"/>
                </a:srgbClr>
              </a:gs>
              <a:gs pos="50000">
                <a:srgbClr val="007BFF">
                  <a:alpha val="100000"/>
                </a:srgbClr>
              </a:gs>
              <a:gs pos="100000">
                <a:srgbClr val="007BFF">
                  <a:alpha val="0"/>
                </a:srgbClr>
              </a:gs>
            </a:gsLst>
            <a:lin ang="0"/>
          </a:gra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r="0" t="0" b="0"/>
          <a:stretch>
            <a:fillRect/>
          </a:stretch>
        </p:blipFill>
        <p:spPr>
          <a:xfrm rot="0" flipH="false" flipV="false">
            <a:off x="0" y="0"/>
            <a:ext cx="12192000" cy="6858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3" id="3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016000"/>
            <a:ext cx="2032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注册用户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714500"/>
            <a:ext cx="762000" cy="50800"/>
          </a:xfrm>
          <a:prstGeom prst="roundRect">
            <a:avLst>
              <a:gd name="adj" fmla="val 0"/>
            </a:avLst>
          </a:prstGeom>
          <a:solidFill>
            <a:srgbClr val="007BFF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762000" y="2032000"/>
            <a:ext cx="50800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800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请访问以下地址注册用户账号，该账号将用于后续的系统登录和地址上报操作。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762000" y="3175000"/>
            <a:ext cx="5080000" cy="762000"/>
          </a:xfrm>
          <a:prstGeom prst="roundRect">
            <a:avLst>
              <a:gd name="adj" fmla="val 16666"/>
            </a:avLst>
          </a:prstGeom>
          <a:solidFill>
            <a:srgbClr val="007BFF">
              <a:alpha val="15000"/>
            </a:srgbClr>
          </a:solidFill>
          <a:ln w="12700" cmpd="sng" cap="flat">
            <a:solidFill>
              <a:srgbClr val="007BFF">
                <a:alpha val="10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952500" y="3403600"/>
            <a:ext cx="304800" cy="304800"/>
          </a:xfrm>
          <a:prstGeom prst="rect">
            <a:avLst/>
          </a:prstGeom>
        </p:spPr>
      </p:pic>
      <p:sp>
        <p:nvSpPr>
          <p:cNvPr name="AutoShape 9" id="9"/>
          <p:cNvSpPr/>
          <p:nvPr/>
        </p:nvSpPr>
        <p:spPr>
          <a:xfrm rot="0" flipH="false" flipV="false">
            <a:off x="1397000" y="3365500"/>
            <a:ext cx="4318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https://ipv6.highyue.com/login.php</a:t>
            </a:r>
            <a:endParaRPr lang="en-US" sz="1100"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6858000" y="2032000"/>
            <a:ext cx="4318000" cy="2032000"/>
          </a:xfrm>
          <a:prstGeom prst="roundRect">
            <a:avLst>
              <a:gd name="adj" fmla="val 6250"/>
            </a:avLst>
          </a:prstGeom>
          <a:solidFill>
            <a:srgbClr val="FFFFFF">
              <a:alpha val="5000"/>
            </a:srgbClr>
          </a:solidFill>
          <a:ln w="12700" cmpd="sng" cap="flat">
            <a:solidFill>
              <a:srgbClr val="FFFFFF">
                <a:alpha val="2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5"/>
          <a:srcRect l="0" r="0" t="8" b="8"/>
          <a:stretch>
            <a:fillRect/>
          </a:stretch>
        </p:blipFill>
        <p:spPr>
          <a:xfrm rot="0" flipH="false" flipV="false">
            <a:off x="7112000" y="2159000"/>
            <a:ext cx="3810000" cy="1358900"/>
          </a:xfrm>
          <a:prstGeom prst="rect">
            <a:avLst/>
          </a:prstGeom>
          <a:noFill/>
          <a:ln w="12700" cmpd="sng" cap="flat">
            <a:solidFill>
              <a:srgbClr val="FFFFFF">
                <a:alpha val="30000"/>
              </a:srgbClr>
            </a:solidFill>
            <a:prstDash val="solid"/>
            <a:round/>
          </a:ln>
        </p:spPr>
      </p:pic>
      <p:sp>
        <p:nvSpPr>
          <p:cNvPr name="AutoShape 12" id="12"/>
          <p:cNvSpPr/>
          <p:nvPr/>
        </p:nvSpPr>
        <p:spPr>
          <a:xfrm rot="0" flipH="false" flipV="false">
            <a:off x="7112000" y="3619500"/>
            <a:ext cx="3810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200">
                <a:solidFill>
                  <a:srgbClr val="FFFFFF">
                    <a:alpha val="6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用户注册页面示例</a:t>
            </a:r>
            <a:endParaRPr lang="en-US" sz="1100"/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0" flipH="false" flipV="false">
            <a:off x="762000" y="4445000"/>
            <a:ext cx="406400" cy="406400"/>
          </a:xfrm>
          <a:prstGeom prst="rect">
            <a:avLst/>
          </a:prstGeom>
        </p:spPr>
      </p:pic>
      <p:sp>
        <p:nvSpPr>
          <p:cNvPr name="AutoShape 14" id="14"/>
          <p:cNvSpPr/>
          <p:nvPr/>
        </p:nvSpPr>
        <p:spPr>
          <a:xfrm rot="0" flipH="false" flipV="false">
            <a:off x="1270000" y="4470400"/>
            <a:ext cx="4572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FFFFFF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注册成功后请妥善保管您的账号信息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A192F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r="0" t="0" b="0"/>
          <a:stretch>
            <a:fillRect/>
          </a:stretch>
        </p:blipFill>
        <p:spPr>
          <a:xfrm rot="0" flipH="false" flipV="false">
            <a:off x="0" y="0"/>
            <a:ext cx="12192000" cy="6858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3" id="3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0" y="2032000"/>
            <a:ext cx="12192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4800">
                <a:solidFill>
                  <a:srgbClr val="007BFF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1016000" y="2921000"/>
            <a:ext cx="10160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安装软件与配置服务</a:t>
            </a:r>
            <a:endParaRPr lang="en-US" sz="1100"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5715000" y="3683000"/>
            <a:ext cx="762000" cy="50800"/>
          </a:xfrm>
          <a:prstGeom prst="roundRect">
            <a:avLst>
              <a:gd name="adj" fmla="val 0"/>
            </a:avLst>
          </a:prstGeom>
          <a:solidFill>
            <a:srgbClr val="007BFF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0" y="3937000"/>
            <a:ext cx="12192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400" spc="200">
                <a:solidFill>
                  <a:srgbClr val="FFFFFF">
                    <a:alpha val="6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SOFTWARE INSTALLATION AND SERVICE CONFIGURATION</a:t>
            </a:r>
            <a:endParaRPr lang="en-US" sz="1100"/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5892800" y="4826000"/>
            <a:ext cx="406400" cy="4064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r="0" t="0" b="0"/>
          <a:stretch>
            <a:fillRect/>
          </a:stretch>
        </p:blipFill>
        <p:spPr>
          <a:xfrm rot="0" flipH="false" flipV="false">
            <a:off x="0" y="0"/>
            <a:ext cx="12192000" cy="68580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3" id="3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016000"/>
            <a:ext cx="40259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non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6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安装上报IP软件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714500"/>
            <a:ext cx="762000" cy="50800"/>
          </a:xfrm>
          <a:prstGeom prst="roundRect">
            <a:avLst>
              <a:gd name="adj" fmla="val 0"/>
            </a:avLst>
          </a:prstGeom>
          <a:solidFill>
            <a:srgbClr val="007BFF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762000" y="2159000"/>
            <a:ext cx="304800" cy="304800"/>
          </a:xfrm>
          <a:prstGeom prst="rect">
            <a:avLst/>
          </a:prstGeom>
        </p:spPr>
      </p:pic>
      <p:sp>
        <p:nvSpPr>
          <p:cNvPr name="AutoShape 7" id="7"/>
          <p:cNvSpPr/>
          <p:nvPr/>
        </p:nvSpPr>
        <p:spPr>
          <a:xfrm rot="0" flipH="false" flipV="false">
            <a:off x="1193800" y="2108200"/>
            <a:ext cx="4572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完成软件安装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1193800" y="2489200"/>
            <a:ext cx="4572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FFFFFF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下载并安装指定的上报IP客户端程序，确保安装路径无中文。</a:t>
            </a:r>
            <a:endParaRPr lang="en-US" sz="1100"/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762000" y="3175000"/>
            <a:ext cx="304800" cy="304800"/>
          </a:xfrm>
          <a:prstGeom prst="rect">
            <a:avLst/>
          </a:prstGeom>
        </p:spPr>
      </p:pic>
      <p:sp>
        <p:nvSpPr>
          <p:cNvPr name="AutoShape 10" id="10"/>
          <p:cNvSpPr/>
          <p:nvPr/>
        </p:nvSpPr>
        <p:spPr>
          <a:xfrm rot="0" flipH="false" flipV="false">
            <a:off x="1193800" y="3124200"/>
            <a:ext cx="4572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配置账号信息</a:t>
            </a:r>
            <a:endParaRPr lang="en-US" sz="1100"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1193800" y="3505200"/>
            <a:ext cx="4572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FFFFFF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首次运行软件后，请务必正确设置您的用户名和密码，完成登录验证。</a:t>
            </a:r>
            <a:endParaRPr lang="en-US" sz="1100"/>
          </a:p>
        </p:txBody>
      </p:sp>
      <p:pic>
        <p:nvPicPr>
          <p:cNvPr name="Picture 12" id="12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762000" y="4191000"/>
            <a:ext cx="304800" cy="304800"/>
          </a:xfrm>
          <a:prstGeom prst="rect">
            <a:avLst/>
          </a:prstGeom>
        </p:spPr>
      </p:pic>
      <p:sp>
        <p:nvSpPr>
          <p:cNvPr name="AutoShape 13" id="13"/>
          <p:cNvSpPr/>
          <p:nvPr/>
        </p:nvSpPr>
        <p:spPr>
          <a:xfrm rot="0" flipH="false" flipV="false">
            <a:off x="1193800" y="4140200"/>
            <a:ext cx="4572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自动刷新机制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1193800" y="4521200"/>
            <a:ext cx="4572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FFFFFF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Windows系统集成服务将定期自动刷新您的IP地址，确保网络状态实时同步。</a:t>
            </a:r>
            <a:endParaRPr lang="en-US" sz="1100"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6350000" y="2032000"/>
            <a:ext cx="4826000" cy="2540000"/>
          </a:xfrm>
          <a:prstGeom prst="roundRect">
            <a:avLst>
              <a:gd name="adj" fmla="val 5000"/>
            </a:avLst>
          </a:prstGeom>
          <a:solidFill>
            <a:srgbClr val="FFFFFF">
              <a:alpha val="10000"/>
            </a:srgbClr>
          </a:solidFill>
          <a:ln w="12700" cmpd="sng" cap="flat">
            <a:solidFill>
              <a:srgbClr val="007BFF">
                <a:alpha val="30000"/>
              </a:srgbClr>
            </a:solidFill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9"/>
          <a:srcRect l="204" r="204" t="0" b="0"/>
          <a:stretch>
            <a:fillRect/>
          </a:stretch>
        </p:blipFill>
        <p:spPr>
          <a:xfrm rot="0" flipH="false" flipV="false">
            <a:off x="6477000" y="2222500"/>
            <a:ext cx="4572000" cy="2159000"/>
          </a:xfrm>
          <a:prstGeom prst="roundRect">
            <a:avLst>
              <a:gd name="adj" fmla="val 2941"/>
            </a:avLst>
          </a:prstGeom>
          <a:noFill/>
          <a:ln w="25400" cmpd="sng" cap="flat">
            <a:noFill/>
            <a:prstDash val="solid"/>
            <a:round/>
          </a:ln>
          <a:effectLst>
            <a:outerShdw dir="2700000" dist="63500" blurRad="127000" algn="tl" rotWithShape="false">
              <a:srgbClr val="000000">
                <a:alpha val="50000"/>
              </a:srgbClr>
            </a:outerShdw>
          </a:effectLst>
        </p:spPr>
      </p:pic>
      <p:sp>
        <p:nvSpPr>
          <p:cNvPr name="AutoShape 17" id="17"/>
          <p:cNvSpPr/>
          <p:nvPr/>
        </p:nvSpPr>
        <p:spPr>
          <a:xfrm rot="0" flipH="false" flipV="false">
            <a:off x="6350000" y="4699000"/>
            <a:ext cx="4826000" cy="38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200">
                <a:solidFill>
                  <a:srgbClr val="FFFFFF">
                    <a:alpha val="6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软件登录与配置界面示例</a:t>
            </a:r>
            <a:endParaRPr 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